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4"/>
  </p:notesMasterIdLst>
  <p:handoutMasterIdLst>
    <p:handoutMasterId r:id="rId35"/>
  </p:handoutMasterIdLst>
  <p:sldIdLst>
    <p:sldId id="263" r:id="rId5"/>
    <p:sldId id="269" r:id="rId6"/>
    <p:sldId id="264" r:id="rId7"/>
    <p:sldId id="267" r:id="rId8"/>
    <p:sldId id="268" r:id="rId9"/>
    <p:sldId id="270" r:id="rId10"/>
    <p:sldId id="272" r:id="rId11"/>
    <p:sldId id="274" r:id="rId12"/>
    <p:sldId id="278" r:id="rId13"/>
    <p:sldId id="275" r:id="rId14"/>
    <p:sldId id="276" r:id="rId15"/>
    <p:sldId id="277" r:id="rId16"/>
    <p:sldId id="279" r:id="rId17"/>
    <p:sldId id="289" r:id="rId18"/>
    <p:sldId id="281" r:id="rId19"/>
    <p:sldId id="305" r:id="rId20"/>
    <p:sldId id="283" r:id="rId21"/>
    <p:sldId id="306" r:id="rId22"/>
    <p:sldId id="285" r:id="rId23"/>
    <p:sldId id="288" r:id="rId24"/>
    <p:sldId id="307" r:id="rId25"/>
    <p:sldId id="291" r:id="rId26"/>
    <p:sldId id="301" r:id="rId27"/>
    <p:sldId id="292" r:id="rId28"/>
    <p:sldId id="297" r:id="rId29"/>
    <p:sldId id="300" r:id="rId30"/>
    <p:sldId id="308" r:id="rId31"/>
    <p:sldId id="310" r:id="rId32"/>
    <p:sldId id="309" r:id="rId33"/>
  </p:sldIdLst>
  <p:sldSz cx="9144000" cy="6858000" type="screen4x3"/>
  <p:notesSz cx="7318375" cy="10450513"/>
  <p:defaultTextStyle>
    <a:defPPr>
      <a:defRPr lang="de-CH"/>
    </a:defPPr>
    <a:lvl1pPr algn="l" rtl="0" fontAlgn="base">
      <a:spcBef>
        <a:spcPct val="0"/>
      </a:spcBef>
      <a:spcAft>
        <a:spcPct val="0"/>
      </a:spcAft>
      <a:defRPr sz="900" kern="1200">
        <a:solidFill>
          <a:srgbClr val="000099"/>
        </a:solidFill>
        <a:latin typeface="Arial" charset="0"/>
        <a:ea typeface="+mn-ea"/>
        <a:cs typeface="Arial" charset="0"/>
      </a:defRPr>
    </a:lvl1pPr>
    <a:lvl2pPr marL="457200" algn="l" rtl="0" fontAlgn="base">
      <a:spcBef>
        <a:spcPct val="0"/>
      </a:spcBef>
      <a:spcAft>
        <a:spcPct val="0"/>
      </a:spcAft>
      <a:defRPr sz="900" kern="1200">
        <a:solidFill>
          <a:srgbClr val="000099"/>
        </a:solidFill>
        <a:latin typeface="Arial" charset="0"/>
        <a:ea typeface="+mn-ea"/>
        <a:cs typeface="Arial" charset="0"/>
      </a:defRPr>
    </a:lvl2pPr>
    <a:lvl3pPr marL="914400" algn="l" rtl="0" fontAlgn="base">
      <a:spcBef>
        <a:spcPct val="0"/>
      </a:spcBef>
      <a:spcAft>
        <a:spcPct val="0"/>
      </a:spcAft>
      <a:defRPr sz="900" kern="1200">
        <a:solidFill>
          <a:srgbClr val="000099"/>
        </a:solidFill>
        <a:latin typeface="Arial" charset="0"/>
        <a:ea typeface="+mn-ea"/>
        <a:cs typeface="Arial" charset="0"/>
      </a:defRPr>
    </a:lvl3pPr>
    <a:lvl4pPr marL="1371600" algn="l" rtl="0" fontAlgn="base">
      <a:spcBef>
        <a:spcPct val="0"/>
      </a:spcBef>
      <a:spcAft>
        <a:spcPct val="0"/>
      </a:spcAft>
      <a:defRPr sz="900" kern="1200">
        <a:solidFill>
          <a:srgbClr val="000099"/>
        </a:solidFill>
        <a:latin typeface="Arial" charset="0"/>
        <a:ea typeface="+mn-ea"/>
        <a:cs typeface="Arial" charset="0"/>
      </a:defRPr>
    </a:lvl4pPr>
    <a:lvl5pPr marL="1828800" algn="l" rtl="0" fontAlgn="base">
      <a:spcBef>
        <a:spcPct val="0"/>
      </a:spcBef>
      <a:spcAft>
        <a:spcPct val="0"/>
      </a:spcAft>
      <a:defRPr sz="900" kern="1200">
        <a:solidFill>
          <a:srgbClr val="000099"/>
        </a:solidFill>
        <a:latin typeface="Arial" charset="0"/>
        <a:ea typeface="+mn-ea"/>
        <a:cs typeface="Arial" charset="0"/>
      </a:defRPr>
    </a:lvl5pPr>
    <a:lvl6pPr marL="2286000" algn="l" defTabSz="914400" rtl="0" eaLnBrk="1" latinLnBrk="0" hangingPunct="1">
      <a:defRPr sz="900" kern="1200">
        <a:solidFill>
          <a:srgbClr val="000099"/>
        </a:solidFill>
        <a:latin typeface="Arial" charset="0"/>
        <a:ea typeface="+mn-ea"/>
        <a:cs typeface="Arial" charset="0"/>
      </a:defRPr>
    </a:lvl6pPr>
    <a:lvl7pPr marL="2743200" algn="l" defTabSz="914400" rtl="0" eaLnBrk="1" latinLnBrk="0" hangingPunct="1">
      <a:defRPr sz="900" kern="1200">
        <a:solidFill>
          <a:srgbClr val="000099"/>
        </a:solidFill>
        <a:latin typeface="Arial" charset="0"/>
        <a:ea typeface="+mn-ea"/>
        <a:cs typeface="Arial" charset="0"/>
      </a:defRPr>
    </a:lvl7pPr>
    <a:lvl8pPr marL="3200400" algn="l" defTabSz="914400" rtl="0" eaLnBrk="1" latinLnBrk="0" hangingPunct="1">
      <a:defRPr sz="900" kern="1200">
        <a:solidFill>
          <a:srgbClr val="000099"/>
        </a:solidFill>
        <a:latin typeface="Arial" charset="0"/>
        <a:ea typeface="+mn-ea"/>
        <a:cs typeface="Arial" charset="0"/>
      </a:defRPr>
    </a:lvl8pPr>
    <a:lvl9pPr marL="3657600" algn="l" defTabSz="914400" rtl="0" eaLnBrk="1" latinLnBrk="0" hangingPunct="1">
      <a:defRPr sz="900" kern="1200">
        <a:solidFill>
          <a:srgbClr val="000099"/>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E11A27"/>
    <a:srgbClr val="CCCCCC"/>
    <a:srgbClr val="FF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11" autoAdjust="0"/>
    <p:restoredTop sz="95037" autoAdjust="0"/>
  </p:normalViewPr>
  <p:slideViewPr>
    <p:cSldViewPr showGuides="1">
      <p:cViewPr varScale="1">
        <p:scale>
          <a:sx n="45" d="100"/>
          <a:sy n="45" d="100"/>
        </p:scale>
        <p:origin x="176" y="1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defTabSz="971550">
              <a:spcBef>
                <a:spcPct val="0"/>
              </a:spcBef>
              <a:defRPr sz="1300">
                <a:solidFill>
                  <a:schemeClr val="tx1"/>
                </a:solidFill>
              </a:defRPr>
            </a:lvl1pPr>
          </a:lstStyle>
          <a:p>
            <a:pPr>
              <a:defRPr/>
            </a:pPr>
            <a:endParaRPr lang="en-US"/>
          </a:p>
        </p:txBody>
      </p:sp>
      <p:sp>
        <p:nvSpPr>
          <p:cNvPr id="10243" name="Rectangle 3"/>
          <p:cNvSpPr>
            <a:spLocks noGrp="1" noChangeArrowheads="1"/>
          </p:cNvSpPr>
          <p:nvPr>
            <p:ph type="dt" sz="quarter" idx="1"/>
          </p:nvPr>
        </p:nvSpPr>
        <p:spPr bwMode="auto">
          <a:xfrm>
            <a:off x="4144963"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algn="r" defTabSz="971550">
              <a:spcBef>
                <a:spcPct val="0"/>
              </a:spcBef>
              <a:defRPr sz="1300">
                <a:solidFill>
                  <a:schemeClr val="tx1"/>
                </a:solidFill>
              </a:defRPr>
            </a:lvl1pPr>
          </a:lstStyle>
          <a:p>
            <a:pPr>
              <a:defRPr/>
            </a:pPr>
            <a:endParaRPr lang="en-US"/>
          </a:p>
        </p:txBody>
      </p:sp>
      <p:sp>
        <p:nvSpPr>
          <p:cNvPr id="10244" name="Rectangle 4"/>
          <p:cNvSpPr>
            <a:spLocks noGrp="1" noChangeArrowheads="1"/>
          </p:cNvSpPr>
          <p:nvPr>
            <p:ph type="ftr" sz="quarter" idx="2"/>
          </p:nvPr>
        </p:nvSpPr>
        <p:spPr bwMode="auto">
          <a:xfrm>
            <a:off x="0"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defTabSz="971550">
              <a:spcBef>
                <a:spcPct val="0"/>
              </a:spcBef>
              <a:defRPr sz="1300">
                <a:solidFill>
                  <a:schemeClr val="tx1"/>
                </a:solidFill>
              </a:defRPr>
            </a:lvl1pPr>
          </a:lstStyle>
          <a:p>
            <a:pPr>
              <a:defRPr/>
            </a:pPr>
            <a:endParaRPr lang="en-US"/>
          </a:p>
        </p:txBody>
      </p:sp>
      <p:sp>
        <p:nvSpPr>
          <p:cNvPr id="10245" name="Rectangle 5"/>
          <p:cNvSpPr>
            <a:spLocks noGrp="1" noChangeArrowheads="1"/>
          </p:cNvSpPr>
          <p:nvPr>
            <p:ph type="sldNum" sz="quarter" idx="3"/>
          </p:nvPr>
        </p:nvSpPr>
        <p:spPr bwMode="auto">
          <a:xfrm>
            <a:off x="4144963"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algn="r" defTabSz="971550">
              <a:spcBef>
                <a:spcPct val="0"/>
              </a:spcBef>
              <a:defRPr sz="1300">
                <a:solidFill>
                  <a:schemeClr val="tx1"/>
                </a:solidFill>
              </a:defRPr>
            </a:lvl1pPr>
          </a:lstStyle>
          <a:p>
            <a:pPr>
              <a:defRPr/>
            </a:pPr>
            <a:fld id="{9685FE2E-B699-4297-99A9-89CCF64B4602}" type="slidenum">
              <a:rPr lang="de-CH"/>
              <a:pPr>
                <a:defRPr/>
              </a:pPr>
              <a:t>‹Nr.›</a:t>
            </a:fld>
            <a:endParaRPr lang="de-CH"/>
          </a:p>
        </p:txBody>
      </p:sp>
    </p:spTree>
    <p:extLst>
      <p:ext uri="{BB962C8B-B14F-4D97-AF65-F5344CB8AC3E}">
        <p14:creationId xmlns:p14="http://schemas.microsoft.com/office/powerpoint/2010/main" val="3838414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defTabSz="971550">
              <a:spcBef>
                <a:spcPct val="0"/>
              </a:spcBef>
              <a:defRPr sz="130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4144963" y="0"/>
            <a:ext cx="3171825" cy="5238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lvl1pPr algn="r" defTabSz="971550">
              <a:spcBef>
                <a:spcPct val="0"/>
              </a:spcBef>
              <a:defRPr sz="1300">
                <a:solidFill>
                  <a:schemeClr val="tx1"/>
                </a:solidFill>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046163" y="784225"/>
            <a:ext cx="5226050" cy="3919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731838" y="4964113"/>
            <a:ext cx="5854700" cy="4702175"/>
          </a:xfrm>
          <a:prstGeom prst="rect">
            <a:avLst/>
          </a:prstGeom>
          <a:noFill/>
          <a:ln w="9525">
            <a:noFill/>
            <a:miter lim="800000"/>
            <a:headEnd/>
            <a:tailEnd/>
          </a:ln>
        </p:spPr>
        <p:txBody>
          <a:bodyPr vert="horz" wrap="square" lIns="97147" tIns="48574" rIns="97147" bIns="48574" numCol="1" anchor="t" anchorCtr="0" compatLnSpc="1">
            <a:prstTxWarp prst="textNoShape">
              <a:avLst/>
            </a:prstTxWarp>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8198" name="Rectangle 6"/>
          <p:cNvSpPr>
            <a:spLocks noGrp="1" noChangeArrowheads="1"/>
          </p:cNvSpPr>
          <p:nvPr>
            <p:ph type="ftr" sz="quarter" idx="4"/>
          </p:nvPr>
        </p:nvSpPr>
        <p:spPr bwMode="auto">
          <a:xfrm>
            <a:off x="0"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defTabSz="971550">
              <a:spcBef>
                <a:spcPct val="0"/>
              </a:spcBef>
              <a:defRPr sz="130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4144963" y="9925050"/>
            <a:ext cx="3171825" cy="523875"/>
          </a:xfrm>
          <a:prstGeom prst="rect">
            <a:avLst/>
          </a:prstGeom>
          <a:noFill/>
          <a:ln w="9525">
            <a:noFill/>
            <a:miter lim="800000"/>
            <a:headEnd/>
            <a:tailEnd/>
          </a:ln>
        </p:spPr>
        <p:txBody>
          <a:bodyPr vert="horz" wrap="square" lIns="97147" tIns="48574" rIns="97147" bIns="48574" numCol="1" anchor="b" anchorCtr="0" compatLnSpc="1">
            <a:prstTxWarp prst="textNoShape">
              <a:avLst/>
            </a:prstTxWarp>
          </a:bodyPr>
          <a:lstStyle>
            <a:lvl1pPr algn="r" defTabSz="971550">
              <a:spcBef>
                <a:spcPct val="0"/>
              </a:spcBef>
              <a:defRPr sz="1300">
                <a:solidFill>
                  <a:schemeClr val="tx1"/>
                </a:solidFill>
              </a:defRPr>
            </a:lvl1pPr>
          </a:lstStyle>
          <a:p>
            <a:pPr>
              <a:defRPr/>
            </a:pPr>
            <a:fld id="{922E8AFB-B7E0-4626-A15D-62DEB5F42644}" type="slidenum">
              <a:rPr lang="de-CH"/>
              <a:pPr>
                <a:defRPr/>
              </a:pPr>
              <a:t>‹Nr.›</a:t>
            </a:fld>
            <a:endParaRPr lang="de-CH"/>
          </a:p>
        </p:txBody>
      </p:sp>
    </p:spTree>
    <p:extLst>
      <p:ext uri="{BB962C8B-B14F-4D97-AF65-F5344CB8AC3E}">
        <p14:creationId xmlns:p14="http://schemas.microsoft.com/office/powerpoint/2010/main" val="65790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6AC69B-8CB6-413A-AE36-26E0D0DD96CE}" type="slidenum">
              <a:rPr lang="de-CH"/>
              <a:pPr>
                <a:defRPr/>
              </a:pPr>
              <a:t>‹Nr.›</a:t>
            </a:fld>
            <a:endParaRPr lang="de-CH"/>
          </a:p>
        </p:txBody>
      </p:sp>
    </p:spTree>
    <p:extLst>
      <p:ext uri="{BB962C8B-B14F-4D97-AF65-F5344CB8AC3E}">
        <p14:creationId xmlns:p14="http://schemas.microsoft.com/office/powerpoint/2010/main" val="266365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E47F81-E416-48BD-BA40-7622B53546D7}" type="slidenum">
              <a:rPr lang="de-CH"/>
              <a:pPr>
                <a:defRPr/>
              </a:pPr>
              <a:t>‹Nr.›</a:t>
            </a:fld>
            <a:endParaRPr lang="de-CH"/>
          </a:p>
        </p:txBody>
      </p:sp>
    </p:spTree>
    <p:extLst>
      <p:ext uri="{BB962C8B-B14F-4D97-AF65-F5344CB8AC3E}">
        <p14:creationId xmlns:p14="http://schemas.microsoft.com/office/powerpoint/2010/main" val="278138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7800" y="203200"/>
            <a:ext cx="2159000" cy="58070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6038" y="203200"/>
            <a:ext cx="6329362" cy="58070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66A41B-1C89-4051-86FD-60DA9BADB36A}" type="slidenum">
              <a:rPr lang="de-CH"/>
              <a:pPr>
                <a:defRPr/>
              </a:pPr>
              <a:t>‹Nr.›</a:t>
            </a:fld>
            <a:endParaRPr lang="de-CH"/>
          </a:p>
        </p:txBody>
      </p:sp>
    </p:spTree>
    <p:extLst>
      <p:ext uri="{BB962C8B-B14F-4D97-AF65-F5344CB8AC3E}">
        <p14:creationId xmlns:p14="http://schemas.microsoft.com/office/powerpoint/2010/main" val="288198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80804-3AD7-43CD-86C1-3272D01E0CA7}" type="slidenum">
              <a:rPr lang="de-CH"/>
              <a:pPr>
                <a:defRPr/>
              </a:pPr>
              <a:t>‹Nr.›</a:t>
            </a:fld>
            <a:endParaRPr lang="de-CH"/>
          </a:p>
        </p:txBody>
      </p:sp>
    </p:spTree>
    <p:extLst>
      <p:ext uri="{BB962C8B-B14F-4D97-AF65-F5344CB8AC3E}">
        <p14:creationId xmlns:p14="http://schemas.microsoft.com/office/powerpoint/2010/main" val="184180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69A878-9DEE-461D-9209-CD2BD878E789}" type="slidenum">
              <a:rPr lang="de-CH"/>
              <a:pPr>
                <a:defRPr/>
              </a:pPr>
              <a:t>‹Nr.›</a:t>
            </a:fld>
            <a:endParaRPr lang="de-CH"/>
          </a:p>
        </p:txBody>
      </p:sp>
    </p:spTree>
    <p:extLst>
      <p:ext uri="{BB962C8B-B14F-4D97-AF65-F5344CB8AC3E}">
        <p14:creationId xmlns:p14="http://schemas.microsoft.com/office/powerpoint/2010/main" val="148373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E4BBF1-7AE2-4E20-9120-AD538AC1AA6E}" type="slidenum">
              <a:rPr lang="de-CH"/>
              <a:pPr>
                <a:defRPr/>
              </a:pPr>
              <a:t>‹Nr.›</a:t>
            </a:fld>
            <a:endParaRPr lang="de-CH"/>
          </a:p>
        </p:txBody>
      </p:sp>
    </p:spTree>
    <p:extLst>
      <p:ext uri="{BB962C8B-B14F-4D97-AF65-F5344CB8AC3E}">
        <p14:creationId xmlns:p14="http://schemas.microsoft.com/office/powerpoint/2010/main" val="268846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4AED49-778C-4742-A310-DB353FF6DCD5}" type="slidenum">
              <a:rPr lang="de-CH"/>
              <a:pPr>
                <a:defRPr/>
              </a:pPr>
              <a:t>‹Nr.›</a:t>
            </a:fld>
            <a:endParaRPr lang="de-CH"/>
          </a:p>
        </p:txBody>
      </p:sp>
    </p:spTree>
    <p:extLst>
      <p:ext uri="{BB962C8B-B14F-4D97-AF65-F5344CB8AC3E}">
        <p14:creationId xmlns:p14="http://schemas.microsoft.com/office/powerpoint/2010/main" val="264387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3D91AC-2C85-4A0E-BD78-D91F8DEB113B}" type="slidenum">
              <a:rPr lang="de-CH"/>
              <a:pPr>
                <a:defRPr/>
              </a:pPr>
              <a:t>‹Nr.›</a:t>
            </a:fld>
            <a:endParaRPr lang="de-CH"/>
          </a:p>
        </p:txBody>
      </p:sp>
    </p:spTree>
    <p:extLst>
      <p:ext uri="{BB962C8B-B14F-4D97-AF65-F5344CB8AC3E}">
        <p14:creationId xmlns:p14="http://schemas.microsoft.com/office/powerpoint/2010/main" val="322400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F46A4B-2C2A-42A2-8738-D4F0FA7D7427}" type="slidenum">
              <a:rPr lang="de-CH"/>
              <a:pPr>
                <a:defRPr/>
              </a:pPr>
              <a:t>‹Nr.›</a:t>
            </a:fld>
            <a:endParaRPr lang="de-CH"/>
          </a:p>
        </p:txBody>
      </p:sp>
    </p:spTree>
    <p:extLst>
      <p:ext uri="{BB962C8B-B14F-4D97-AF65-F5344CB8AC3E}">
        <p14:creationId xmlns:p14="http://schemas.microsoft.com/office/powerpoint/2010/main" val="358291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B32B8F-3075-4A2E-B823-DBF743B2EC87}" type="slidenum">
              <a:rPr lang="de-CH"/>
              <a:pPr>
                <a:defRPr/>
              </a:pPr>
              <a:t>‹Nr.›</a:t>
            </a:fld>
            <a:endParaRPr lang="de-CH"/>
          </a:p>
        </p:txBody>
      </p:sp>
    </p:spTree>
    <p:extLst>
      <p:ext uri="{BB962C8B-B14F-4D97-AF65-F5344CB8AC3E}">
        <p14:creationId xmlns:p14="http://schemas.microsoft.com/office/powerpoint/2010/main" val="110802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48903F-0FA5-435A-851F-E9145BAC5B25}" type="slidenum">
              <a:rPr lang="de-CH"/>
              <a:pPr>
                <a:defRPr/>
              </a:pPr>
              <a:t>‹Nr.›</a:t>
            </a:fld>
            <a:endParaRPr lang="de-CH"/>
          </a:p>
        </p:txBody>
      </p:sp>
    </p:spTree>
    <p:extLst>
      <p:ext uri="{BB962C8B-B14F-4D97-AF65-F5344CB8AC3E}">
        <p14:creationId xmlns:p14="http://schemas.microsoft.com/office/powerpoint/2010/main" val="306888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6038" y="192088"/>
            <a:ext cx="5605462" cy="719137"/>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a:t>Lektionsplan „Lektionsname“ …stufe</a:t>
            </a:r>
          </a:p>
        </p:txBody>
      </p:sp>
      <p:sp>
        <p:nvSpPr>
          <p:cNvPr id="1027" name="Rectangle 3"/>
          <p:cNvSpPr>
            <a:spLocks noGrp="1" noChangeArrowheads="1"/>
          </p:cNvSpPr>
          <p:nvPr>
            <p:ph type="body" idx="1"/>
          </p:nvPr>
        </p:nvSpPr>
        <p:spPr bwMode="auto">
          <a:xfrm>
            <a:off x="45720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a:t>Textmasterformate durch Klicken bearbeiten</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defRPr>
            </a:lvl1pPr>
          </a:lstStyle>
          <a:p>
            <a:pPr>
              <a:defRPr/>
            </a:pPr>
            <a:endParaRPr lang="en-US"/>
          </a:p>
        </p:txBody>
      </p:sp>
      <p:sp>
        <p:nvSpPr>
          <p:cNvPr id="1030" name="Text Box 7"/>
          <p:cNvSpPr txBox="1">
            <a:spLocks noChangeArrowheads="1"/>
          </p:cNvSpPr>
          <p:nvPr/>
        </p:nvSpPr>
        <p:spPr bwMode="auto">
          <a:xfrm>
            <a:off x="0" y="1588"/>
            <a:ext cx="9144000" cy="144462"/>
          </a:xfrm>
          <a:prstGeom prst="rect">
            <a:avLst/>
          </a:prstGeom>
          <a:solidFill>
            <a:srgbClr val="E11A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spAutoFit/>
          </a:bodyPr>
          <a:lstStyle>
            <a:lvl1pPr marL="342900" indent="-342900"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algn="r" eaLnBrk="1" hangingPunct="1">
              <a:spcBef>
                <a:spcPct val="50000"/>
              </a:spcBef>
            </a:pPr>
            <a:r>
              <a:rPr lang="de-CH" altLang="de-DE" sz="800">
                <a:solidFill>
                  <a:schemeClr val="bg1"/>
                </a:solidFill>
                <a:latin typeface="Arial Unicode MS" pitchFamily="34" charset="-128"/>
              </a:rPr>
              <a:t>08 / Die Schweiz</a:t>
            </a:r>
          </a:p>
        </p:txBody>
      </p:sp>
      <p:sp>
        <p:nvSpPr>
          <p:cNvPr id="1031" name="Text Box 8"/>
          <p:cNvSpPr txBox="1">
            <a:spLocks noChangeArrowheads="1"/>
          </p:cNvSpPr>
          <p:nvPr/>
        </p:nvSpPr>
        <p:spPr bwMode="auto">
          <a:xfrm>
            <a:off x="0" y="981075"/>
            <a:ext cx="9144000" cy="144463"/>
          </a:xfrm>
          <a:prstGeom prst="rect">
            <a:avLst/>
          </a:prstGeom>
          <a:solidFill>
            <a:srgbClr val="E11A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spAutoFit/>
          </a:bodyPr>
          <a:lstStyle>
            <a:lvl1pPr marL="342900" indent="-342900"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algn="r" eaLnBrk="1" hangingPunct="1">
              <a:spcBef>
                <a:spcPct val="50000"/>
              </a:spcBef>
            </a:pPr>
            <a:endParaRPr lang="de-DE" altLang="de-DE" sz="800">
              <a:solidFill>
                <a:schemeClr val="tx1"/>
              </a:solidFill>
              <a:latin typeface="Calibri" pitchFamily="34" charset="0"/>
            </a:endParaRPr>
          </a:p>
        </p:txBody>
      </p:sp>
      <p:sp>
        <p:nvSpPr>
          <p:cNvPr id="15366" name="Rectangle 6"/>
          <p:cNvSpPr>
            <a:spLocks noGrp="1" noChangeArrowheads="1"/>
          </p:cNvSpPr>
          <p:nvPr>
            <p:ph type="sldNum" sz="quarter" idx="4"/>
          </p:nvPr>
        </p:nvSpPr>
        <p:spPr bwMode="auto">
          <a:xfrm>
            <a:off x="7062788" y="9445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700">
                <a:solidFill>
                  <a:schemeClr val="bg1"/>
                </a:solidFill>
              </a:defRPr>
            </a:lvl1pPr>
          </a:lstStyle>
          <a:p>
            <a:pPr>
              <a:defRPr/>
            </a:pPr>
            <a:fld id="{8FCB80C8-9F6A-4F30-A370-4BFB51D3F1C2}" type="slidenum">
              <a:rPr lang="de-CH"/>
              <a:pPr>
                <a:defRPr/>
              </a:pPr>
              <a:t>‹Nr.›</a:t>
            </a:fld>
            <a:endParaRPr lang="de-CH"/>
          </a:p>
        </p:txBody>
      </p:sp>
      <p:pic>
        <p:nvPicPr>
          <p:cNvPr id="1033" name="Picture 11" descr="swi_00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78488" y="190500"/>
            <a:ext cx="34623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5" descr="Logo Schweiz"/>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55050" y="6275388"/>
            <a:ext cx="3095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marL="342900" indent="-342900" algn="l" rtl="0" eaLnBrk="0" fontAlgn="base" hangingPunct="0">
        <a:spcBef>
          <a:spcPct val="20000"/>
        </a:spcBef>
        <a:spcAft>
          <a:spcPct val="0"/>
        </a:spcAft>
        <a:defRPr sz="2000" b="1">
          <a:solidFill>
            <a:schemeClr val="bg1"/>
          </a:solidFill>
          <a:latin typeface="+mj-lt"/>
          <a:ea typeface="+mj-ea"/>
          <a:cs typeface="+mj-cs"/>
        </a:defRPr>
      </a:lvl1pPr>
      <a:lvl2pPr marL="342900" indent="-342900" algn="l" rtl="0" eaLnBrk="0" fontAlgn="base" hangingPunct="0">
        <a:spcBef>
          <a:spcPct val="20000"/>
        </a:spcBef>
        <a:spcAft>
          <a:spcPct val="0"/>
        </a:spcAft>
        <a:defRPr sz="2000" b="1">
          <a:solidFill>
            <a:schemeClr val="bg1"/>
          </a:solidFill>
          <a:latin typeface="Arial" charset="0"/>
          <a:cs typeface="Arial" charset="0"/>
        </a:defRPr>
      </a:lvl2pPr>
      <a:lvl3pPr marL="342900" indent="-342900" algn="l" rtl="0" eaLnBrk="0" fontAlgn="base" hangingPunct="0">
        <a:spcBef>
          <a:spcPct val="20000"/>
        </a:spcBef>
        <a:spcAft>
          <a:spcPct val="0"/>
        </a:spcAft>
        <a:defRPr sz="2000" b="1">
          <a:solidFill>
            <a:schemeClr val="bg1"/>
          </a:solidFill>
          <a:latin typeface="Arial" charset="0"/>
          <a:cs typeface="Arial" charset="0"/>
        </a:defRPr>
      </a:lvl3pPr>
      <a:lvl4pPr marL="342900" indent="-342900" algn="l" rtl="0" eaLnBrk="0" fontAlgn="base" hangingPunct="0">
        <a:spcBef>
          <a:spcPct val="20000"/>
        </a:spcBef>
        <a:spcAft>
          <a:spcPct val="0"/>
        </a:spcAft>
        <a:defRPr sz="2000" b="1">
          <a:solidFill>
            <a:schemeClr val="bg1"/>
          </a:solidFill>
          <a:latin typeface="Arial" charset="0"/>
          <a:cs typeface="Arial" charset="0"/>
        </a:defRPr>
      </a:lvl4pPr>
      <a:lvl5pPr marL="342900" indent="-342900" algn="l" rtl="0" eaLnBrk="0" fontAlgn="base" hangingPunct="0">
        <a:spcBef>
          <a:spcPct val="20000"/>
        </a:spcBef>
        <a:spcAft>
          <a:spcPct val="0"/>
        </a:spcAft>
        <a:defRPr sz="2000" b="1">
          <a:solidFill>
            <a:schemeClr val="bg1"/>
          </a:solidFill>
          <a:latin typeface="Arial" charset="0"/>
          <a:cs typeface="Arial" charset="0"/>
        </a:defRPr>
      </a:lvl5pPr>
      <a:lvl6pPr marL="800100" indent="-342900" algn="l" rtl="0" fontAlgn="base">
        <a:spcBef>
          <a:spcPct val="20000"/>
        </a:spcBef>
        <a:spcAft>
          <a:spcPct val="0"/>
        </a:spcAft>
        <a:defRPr sz="2000" b="1">
          <a:solidFill>
            <a:schemeClr val="bg1"/>
          </a:solidFill>
          <a:latin typeface="Arial" charset="0"/>
          <a:cs typeface="Arial" charset="0"/>
        </a:defRPr>
      </a:lvl6pPr>
      <a:lvl7pPr marL="1257300" indent="-342900" algn="l" rtl="0" fontAlgn="base">
        <a:spcBef>
          <a:spcPct val="20000"/>
        </a:spcBef>
        <a:spcAft>
          <a:spcPct val="0"/>
        </a:spcAft>
        <a:defRPr sz="2000" b="1">
          <a:solidFill>
            <a:schemeClr val="bg1"/>
          </a:solidFill>
          <a:latin typeface="Arial" charset="0"/>
          <a:cs typeface="Arial" charset="0"/>
        </a:defRPr>
      </a:lvl7pPr>
      <a:lvl8pPr marL="1714500" indent="-342900" algn="l" rtl="0" fontAlgn="base">
        <a:spcBef>
          <a:spcPct val="20000"/>
        </a:spcBef>
        <a:spcAft>
          <a:spcPct val="0"/>
        </a:spcAft>
        <a:defRPr sz="2000" b="1">
          <a:solidFill>
            <a:schemeClr val="bg1"/>
          </a:solidFill>
          <a:latin typeface="Arial" charset="0"/>
          <a:cs typeface="Arial" charset="0"/>
        </a:defRPr>
      </a:lvl8pPr>
      <a:lvl9pPr marL="2171700" indent="-342900" algn="l" rtl="0" fontAlgn="base">
        <a:spcBef>
          <a:spcPct val="20000"/>
        </a:spcBef>
        <a:spcAft>
          <a:spcPct val="0"/>
        </a:spcAft>
        <a:defRPr sz="20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16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1600">
          <a:solidFill>
            <a:schemeClr val="tx1"/>
          </a:solidFill>
          <a:latin typeface="Calibri" pitchFamily="34" charset="0"/>
          <a:cs typeface="+mn-cs"/>
        </a:defRPr>
      </a:lvl5pPr>
      <a:lvl6pPr marL="2514600" indent="-228600" algn="l" rtl="0" fontAlgn="base">
        <a:spcBef>
          <a:spcPct val="20000"/>
        </a:spcBef>
        <a:spcAft>
          <a:spcPct val="0"/>
        </a:spcAft>
        <a:buChar char="»"/>
        <a:defRPr sz="1600">
          <a:solidFill>
            <a:schemeClr val="tx1"/>
          </a:solidFill>
          <a:latin typeface="Calibri" pitchFamily="34" charset="0"/>
          <a:cs typeface="+mn-cs"/>
        </a:defRPr>
      </a:lvl6pPr>
      <a:lvl7pPr marL="2971800" indent="-228600" algn="l" rtl="0" fontAlgn="base">
        <a:spcBef>
          <a:spcPct val="20000"/>
        </a:spcBef>
        <a:spcAft>
          <a:spcPct val="0"/>
        </a:spcAft>
        <a:buChar char="»"/>
        <a:defRPr sz="1600">
          <a:solidFill>
            <a:schemeClr val="tx1"/>
          </a:solidFill>
          <a:latin typeface="Calibri" pitchFamily="34" charset="0"/>
          <a:cs typeface="+mn-cs"/>
        </a:defRPr>
      </a:lvl7pPr>
      <a:lvl8pPr marL="3429000" indent="-228600" algn="l" rtl="0" fontAlgn="base">
        <a:spcBef>
          <a:spcPct val="20000"/>
        </a:spcBef>
        <a:spcAft>
          <a:spcPct val="0"/>
        </a:spcAft>
        <a:buChar char="»"/>
        <a:defRPr sz="1600">
          <a:solidFill>
            <a:schemeClr val="tx1"/>
          </a:solidFill>
          <a:latin typeface="Calibri" pitchFamily="34" charset="0"/>
          <a:cs typeface="+mn-cs"/>
        </a:defRPr>
      </a:lvl8pPr>
      <a:lvl9pPr marL="3886200" indent="-228600" algn="l" rtl="0" fontAlgn="base">
        <a:spcBef>
          <a:spcPct val="20000"/>
        </a:spcBef>
        <a:spcAft>
          <a:spcPct val="0"/>
        </a:spcAft>
        <a:buChar char="»"/>
        <a:defRPr sz="1600">
          <a:solidFill>
            <a:schemeClr val="tx1"/>
          </a:solidFill>
          <a:latin typeface="Calibri" pitchFamily="34" charset="0"/>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wissworld.org/javas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de-DE" altLang="de-DE"/>
              <a:t>Klischees</a:t>
            </a:r>
          </a:p>
        </p:txBody>
      </p:sp>
      <p:sp>
        <p:nvSpPr>
          <p:cNvPr id="2051" name="Rectangle 3"/>
          <p:cNvSpPr>
            <a:spLocks noGrp="1" noChangeArrowheads="1"/>
          </p:cNvSpPr>
          <p:nvPr>
            <p:ph type="body" idx="1"/>
          </p:nvPr>
        </p:nvSpPr>
        <p:spPr/>
        <p:txBody>
          <a:bodyPr/>
          <a:lstStyle/>
          <a:p>
            <a:r>
              <a:rPr lang="de-DE" altLang="de-DE" sz="1800"/>
              <a:t>Jedes Land ist verbunden mit Klischees. </a:t>
            </a:r>
          </a:p>
          <a:p>
            <a:r>
              <a:rPr lang="de-DE" altLang="de-DE" sz="1800"/>
              <a:t>Wenn wir an Italien denken, fallen uns Pasta und Pizza ein, bei Holland denken wir vielleicht an Windräder und Tulpen. </a:t>
            </a:r>
          </a:p>
          <a:p>
            <a:r>
              <a:rPr lang="de-DE" altLang="de-DE" sz="1800"/>
              <a:t>Woran denken wir, wenn wir uns mit der Schweiz auseinandersetzen?</a:t>
            </a:r>
          </a:p>
        </p:txBody>
      </p:sp>
      <p:pic>
        <p:nvPicPr>
          <p:cNvPr id="2052" name="Picture 5" descr="swi_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429000"/>
            <a:ext cx="533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6"/>
          <p:cNvSpPr txBox="1">
            <a:spLocks noChangeArrowheads="1"/>
          </p:cNvSpPr>
          <p:nvPr/>
        </p:nvSpPr>
        <p:spPr bwMode="auto">
          <a:xfrm>
            <a:off x="1835150" y="5338763"/>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DE" altLang="de-DE" sz="800" i="1" dirty="0">
                <a:solidFill>
                  <a:srgbClr val="5F5F5F"/>
                </a:solidFill>
              </a:rPr>
              <a:t>© EDA, Präsenz Schweiz</a:t>
            </a:r>
          </a:p>
        </p:txBody>
      </p:sp>
      <p:sp>
        <p:nvSpPr>
          <p:cNvPr id="205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5E55DE51-D884-4767-92C6-41160B01D0AC}" type="slidenum">
              <a:rPr lang="de-CH" altLang="de-DE" sz="700" smtClean="0">
                <a:solidFill>
                  <a:schemeClr val="bg1"/>
                </a:solidFill>
              </a:rPr>
              <a:pPr eaLnBrk="1" hangingPunct="1">
                <a:spcBef>
                  <a:spcPct val="0"/>
                </a:spcBef>
                <a:buFontTx/>
                <a:buNone/>
              </a:pPr>
              <a:t>1</a:t>
            </a:fld>
            <a:endParaRPr lang="de-CH" altLang="de-DE" sz="7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de-CH" altLang="de-DE"/>
              <a:t>Klischees – Schokolade</a:t>
            </a:r>
          </a:p>
        </p:txBody>
      </p:sp>
      <p:sp>
        <p:nvSpPr>
          <p:cNvPr id="11267" name="Rectangle 3"/>
          <p:cNvSpPr>
            <a:spLocks noGrp="1" noChangeArrowheads="1"/>
          </p:cNvSpPr>
          <p:nvPr>
            <p:ph type="body" idx="1"/>
          </p:nvPr>
        </p:nvSpPr>
        <p:spPr/>
        <p:txBody>
          <a:bodyPr/>
          <a:lstStyle/>
          <a:p>
            <a:pPr>
              <a:tabLst>
                <a:tab pos="715963" algn="l"/>
                <a:tab pos="990600" algn="l"/>
                <a:tab pos="1168400" algn="l"/>
              </a:tabLst>
            </a:pPr>
            <a:r>
              <a:rPr lang="de-CH" altLang="de-DE" sz="1800"/>
              <a:t>Die Schweizer sind stolz auf ihren Erfinder- und Unternehmergeist. Schweizer waren massgeblich für verschiedene Entwicklungen in der Schokoladenherstellung verantwortlich. </a:t>
            </a:r>
          </a:p>
          <a:p>
            <a:pPr>
              <a:tabLst>
                <a:tab pos="715963" algn="l"/>
                <a:tab pos="990600" algn="l"/>
                <a:tab pos="1168400" algn="l"/>
              </a:tabLst>
            </a:pPr>
            <a:r>
              <a:rPr lang="de-CH" altLang="de-DE" sz="1800"/>
              <a:t>So erfanden sie:</a:t>
            </a:r>
            <a:br>
              <a:rPr lang="de-CH" altLang="de-DE" sz="1800"/>
            </a:br>
            <a:r>
              <a:rPr lang="de-CH" altLang="de-DE" sz="1800"/>
              <a:t>	</a:t>
            </a:r>
            <a:r>
              <a:rPr lang="de-CH" altLang="de-DE" sz="1600">
                <a:sym typeface="Wingdings" pitchFamily="2" charset="2"/>
              </a:rPr>
              <a:t>	</a:t>
            </a:r>
            <a:r>
              <a:rPr lang="de-CH" altLang="de-DE" sz="1600"/>
              <a:t>einen Mixer zur Vermengung von Zucker und Kakaopulver</a:t>
            </a:r>
            <a:br>
              <a:rPr lang="de-CH" altLang="de-DE" sz="1600"/>
            </a:br>
            <a:r>
              <a:rPr lang="de-CH" altLang="de-DE" sz="1600"/>
              <a:t>	</a:t>
            </a:r>
            <a:r>
              <a:rPr lang="de-CH" altLang="de-DE" sz="1600">
                <a:sym typeface="Wingdings" pitchFamily="2" charset="2"/>
              </a:rPr>
              <a:t> 	</a:t>
            </a:r>
            <a:r>
              <a:rPr lang="de-CH" altLang="de-DE" sz="1600"/>
              <a:t>das "Conchieren" zur Herstellung einer weicheren Schokolade </a:t>
            </a:r>
            <a:br>
              <a:rPr lang="de-CH" altLang="de-DE" sz="1600"/>
            </a:br>
            <a:r>
              <a:rPr lang="de-CH" altLang="de-DE" sz="1600"/>
              <a:t>	</a:t>
            </a:r>
            <a:r>
              <a:rPr lang="de-CH" altLang="de-DE" sz="1600">
                <a:sym typeface="Wingdings" pitchFamily="2" charset="2"/>
              </a:rPr>
              <a:t> 	</a:t>
            </a:r>
            <a:r>
              <a:rPr lang="de-CH" altLang="de-DE" sz="1600"/>
              <a:t>eine spezielle Art der Erwärmung, die die Bildung von Kristallen auf der -		Schokoladenoberfläche verhindert</a:t>
            </a:r>
            <a:br>
              <a:rPr lang="de-CH" altLang="de-DE" sz="1600"/>
            </a:br>
            <a:endParaRPr lang="de-CH" altLang="de-DE" sz="1600"/>
          </a:p>
        </p:txBody>
      </p:sp>
      <p:pic>
        <p:nvPicPr>
          <p:cNvPr id="11268" name="Picture 7" descr="caille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49725"/>
            <a:ext cx="26638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9"/>
          <p:cNvSpPr txBox="1">
            <a:spLocks noChangeArrowheads="1"/>
          </p:cNvSpPr>
          <p:nvPr/>
        </p:nvSpPr>
        <p:spPr bwMode="auto">
          <a:xfrm>
            <a:off x="4500563" y="6237288"/>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EDA, Präsenz Schweiz</a:t>
            </a:r>
          </a:p>
        </p:txBody>
      </p:sp>
      <p:sp>
        <p:nvSpPr>
          <p:cNvPr id="1127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259B3CE7-4DA1-4F1B-AF27-85AFEDCFF289}" type="slidenum">
              <a:rPr lang="de-CH" altLang="de-DE" sz="700" smtClean="0">
                <a:solidFill>
                  <a:schemeClr val="bg1"/>
                </a:solidFill>
              </a:rPr>
              <a:pPr eaLnBrk="1" hangingPunct="1">
                <a:spcBef>
                  <a:spcPct val="0"/>
                </a:spcBef>
                <a:buFontTx/>
                <a:buNone/>
              </a:pPr>
              <a:t>10</a:t>
            </a:fld>
            <a:endParaRPr lang="de-CH" altLang="de-DE" sz="7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de-CH" altLang="de-DE"/>
              <a:t>Klischees – Schokolade</a:t>
            </a:r>
          </a:p>
        </p:txBody>
      </p:sp>
      <p:sp>
        <p:nvSpPr>
          <p:cNvPr id="12291" name="Rectangle 3"/>
          <p:cNvSpPr>
            <a:spLocks noGrp="1" noChangeArrowheads="1"/>
          </p:cNvSpPr>
          <p:nvPr>
            <p:ph type="body" idx="1"/>
          </p:nvPr>
        </p:nvSpPr>
        <p:spPr/>
        <p:txBody>
          <a:bodyPr/>
          <a:lstStyle/>
          <a:p>
            <a:r>
              <a:rPr lang="de-CH" altLang="de-DE" sz="1800"/>
              <a:t>Schokolade galt lange Zeit als Luxusprodukt. Die Werbung war auf eine wohlhabende, ausländische Kundschaft ausgerichtet. Diese Konsumenten wurden besonders umworben, da sie nicht nur das nötige Geld hatten, um Schokolade zu kaufen, sondern der Schokolade auch zu Weltruhm verhalfen. </a:t>
            </a:r>
          </a:p>
          <a:p>
            <a:r>
              <a:rPr lang="de-CH" altLang="de-DE" sz="1800"/>
              <a:t>Letzteres war besonders wichtig, da der Schweizer Markt für den Absatz der Schokoladenindustrie zu klein war. Zu Beginn des 20. Jahrhunderts wurden drei Viertel der gesamten Produktion exportiert. Kurz vor dem ersten Weltkrieg war Schweizer Schokolade in der ganzen Welt verbreitet. </a:t>
            </a:r>
          </a:p>
          <a:p>
            <a:endParaRPr lang="de-CH" altLang="de-DE" sz="1800"/>
          </a:p>
          <a:p>
            <a:endParaRPr lang="de-CH" altLang="de-DE" sz="1800"/>
          </a:p>
        </p:txBody>
      </p:sp>
      <p:pic>
        <p:nvPicPr>
          <p:cNvPr id="12292" name="Picture 8" descr="lindt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913" y="4292600"/>
            <a:ext cx="2160587"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9"/>
          <p:cNvSpPr txBox="1">
            <a:spLocks noChangeArrowheads="1"/>
          </p:cNvSpPr>
          <p:nvPr/>
        </p:nvSpPr>
        <p:spPr bwMode="auto">
          <a:xfrm>
            <a:off x="3419475" y="6184900"/>
            <a:ext cx="1351652"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Schokoladeherstellung</a:t>
            </a:r>
          </a:p>
          <a:p>
            <a:pPr eaLnBrk="1" hangingPunct="1">
              <a:buFontTx/>
              <a:buNone/>
            </a:pPr>
            <a:r>
              <a:rPr lang="de-CH" altLang="de-DE" sz="800" i="1" dirty="0">
                <a:solidFill>
                  <a:srgbClr val="5F5F5F"/>
                </a:solidFill>
              </a:rPr>
              <a:t>© EDA, Präsenz Schweiz</a:t>
            </a:r>
          </a:p>
        </p:txBody>
      </p:sp>
      <p:sp>
        <p:nvSpPr>
          <p:cNvPr id="1229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29C9816C-4C2B-4E35-8F91-7CBDCC40AD05}" type="slidenum">
              <a:rPr lang="de-CH" altLang="de-DE" sz="700" smtClean="0">
                <a:solidFill>
                  <a:schemeClr val="bg1"/>
                </a:solidFill>
              </a:rPr>
              <a:pPr eaLnBrk="1" hangingPunct="1">
                <a:spcBef>
                  <a:spcPct val="0"/>
                </a:spcBef>
                <a:buFontTx/>
                <a:buNone/>
              </a:pPr>
              <a:t>11</a:t>
            </a:fld>
            <a:endParaRPr lang="de-CH" altLang="de-DE" sz="7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CH" altLang="de-DE"/>
              <a:t>Klischees – Schokolade</a:t>
            </a:r>
          </a:p>
        </p:txBody>
      </p:sp>
      <p:sp>
        <p:nvSpPr>
          <p:cNvPr id="13315" name="Rectangle 3"/>
          <p:cNvSpPr>
            <a:spLocks noGrp="1" noChangeArrowheads="1"/>
          </p:cNvSpPr>
          <p:nvPr>
            <p:ph type="body" idx="1"/>
          </p:nvPr>
        </p:nvSpPr>
        <p:spPr/>
        <p:txBody>
          <a:bodyPr/>
          <a:lstStyle/>
          <a:p>
            <a:r>
              <a:rPr lang="de-CH" altLang="de-DE" sz="1800"/>
              <a:t>Eine der ersten Kundinnen, die Schokolade in grossen Mengen einkaufte, war die Schweizer Armee. Suchard lancierte bereits 1876 die erste Militärschokolade, die den Schweizer Soldaten verteilt wurde. Bis heute gehört die Schokolade zur Grundverpflegung der Schweizer Armee.</a:t>
            </a:r>
          </a:p>
          <a:p>
            <a:r>
              <a:rPr lang="de-CH" altLang="de-DE" sz="1800"/>
              <a:t>Schweizer Schokolade stärkte ausserdem die russischen Offiziere, die zu Beginn des 20. Jahrhunderts gegen die Japaner kämpften. </a:t>
            </a:r>
          </a:p>
          <a:p>
            <a:endParaRPr lang="de-CH" altLang="de-DE" sz="1800"/>
          </a:p>
          <a:p>
            <a:endParaRPr lang="de-CH" altLang="de-DE" sz="1800"/>
          </a:p>
        </p:txBody>
      </p:sp>
      <p:sp>
        <p:nvSpPr>
          <p:cNvPr id="13317" name="Text Box 8"/>
          <p:cNvSpPr txBox="1">
            <a:spLocks noChangeArrowheads="1"/>
          </p:cNvSpPr>
          <p:nvPr/>
        </p:nvSpPr>
        <p:spPr bwMode="auto">
          <a:xfrm>
            <a:off x="2195736" y="6066298"/>
            <a:ext cx="3204723"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Schweizer Militärschokolade ist bei der Truppe heute noch </a:t>
            </a:r>
            <a:br>
              <a:rPr lang="de-CH" altLang="de-DE" sz="900" i="1" dirty="0">
                <a:solidFill>
                  <a:srgbClr val="5F5F5F"/>
                </a:solidFill>
              </a:rPr>
            </a:br>
            <a:r>
              <a:rPr lang="de-CH" altLang="de-DE" sz="900" i="1" dirty="0">
                <a:solidFill>
                  <a:srgbClr val="5F5F5F"/>
                </a:solidFill>
              </a:rPr>
              <a:t>sehr beliebt</a:t>
            </a:r>
          </a:p>
          <a:p>
            <a:pPr eaLnBrk="1" hangingPunct="1">
              <a:buFontTx/>
              <a:buNone/>
            </a:pPr>
            <a:r>
              <a:rPr lang="de-CH" altLang="de-DE" sz="800" dirty="0">
                <a:solidFill>
                  <a:srgbClr val="5F5F5F"/>
                </a:solidFill>
              </a:rPr>
              <a:t>© Mediathek Admin</a:t>
            </a:r>
          </a:p>
        </p:txBody>
      </p:sp>
      <p:sp>
        <p:nvSpPr>
          <p:cNvPr id="1331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47460990-11DC-42C5-8D15-3046965DAF1B}" type="slidenum">
              <a:rPr lang="de-CH" altLang="de-DE" sz="700" smtClean="0">
                <a:solidFill>
                  <a:schemeClr val="bg1"/>
                </a:solidFill>
              </a:rPr>
              <a:pPr eaLnBrk="1" hangingPunct="1">
                <a:spcBef>
                  <a:spcPct val="0"/>
                </a:spcBef>
                <a:buFontTx/>
                <a:buNone/>
              </a:pPr>
              <a:t>12</a:t>
            </a:fld>
            <a:endParaRPr lang="de-CH" altLang="de-DE" sz="700">
              <a:solidFill>
                <a:schemeClr val="bg1"/>
              </a:solidFill>
            </a:endParaRPr>
          </a:p>
        </p:txBody>
      </p:sp>
      <p:pic>
        <p:nvPicPr>
          <p:cNvPr id="3" name="Grafik 2" descr="Ein Bild, das Text enthält.&#10;&#10;Automatisch generierte Beschreibung">
            <a:extLst>
              <a:ext uri="{FF2B5EF4-FFF2-40B4-BE49-F238E27FC236}">
                <a16:creationId xmlns:a16="http://schemas.microsoft.com/office/drawing/2014/main" id="{B5F7C6CA-5756-D143-A87F-D5DD27B8DC9B}"/>
              </a:ext>
            </a:extLst>
          </p:cNvPr>
          <p:cNvPicPr>
            <a:picLocks noChangeAspect="1"/>
          </p:cNvPicPr>
          <p:nvPr/>
        </p:nvPicPr>
        <p:blipFill rotWithShape="1">
          <a:blip r:embed="rId2">
            <a:extLst>
              <a:ext uri="{28A0092B-C50C-407E-A947-70E740481C1C}">
                <a14:useLocalDpi xmlns:a14="http://schemas.microsoft.com/office/drawing/2010/main" val="0"/>
              </a:ext>
            </a:extLst>
          </a:blip>
          <a:srcRect t="16704" b="21178"/>
          <a:stretch/>
        </p:blipFill>
        <p:spPr>
          <a:xfrm>
            <a:off x="1604854" y="3435846"/>
            <a:ext cx="6071964" cy="25922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CH" altLang="de-DE"/>
              <a:t>Klischees – Uhren </a:t>
            </a:r>
          </a:p>
        </p:txBody>
      </p:sp>
      <p:pic>
        <p:nvPicPr>
          <p:cNvPr id="14339" name="Picture 8" descr="iwc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1484313"/>
            <a:ext cx="658812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9"/>
          <p:cNvSpPr txBox="1">
            <a:spLocks noChangeArrowheads="1"/>
          </p:cNvSpPr>
          <p:nvPr/>
        </p:nvSpPr>
        <p:spPr bwMode="auto">
          <a:xfrm>
            <a:off x="323850" y="6599238"/>
            <a:ext cx="2492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1434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5150BBC9-FB39-4AD4-8119-B13E8C8E013A}" type="slidenum">
              <a:rPr lang="de-CH" altLang="de-DE" sz="700" smtClean="0">
                <a:solidFill>
                  <a:schemeClr val="bg1"/>
                </a:solidFill>
              </a:rPr>
              <a:pPr eaLnBrk="1" hangingPunct="1">
                <a:spcBef>
                  <a:spcPct val="0"/>
                </a:spcBef>
                <a:buFontTx/>
                <a:buNone/>
              </a:pPr>
              <a:t>13</a:t>
            </a:fld>
            <a:endParaRPr lang="de-CH" altLang="de-DE" sz="7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CH" altLang="de-DE"/>
              <a:t>Klischees – Uhren</a:t>
            </a:r>
          </a:p>
        </p:txBody>
      </p:sp>
      <p:sp>
        <p:nvSpPr>
          <p:cNvPr id="15363" name="Rectangle 3"/>
          <p:cNvSpPr>
            <a:spLocks noGrp="1" noChangeArrowheads="1"/>
          </p:cNvSpPr>
          <p:nvPr>
            <p:ph type="body" idx="1"/>
          </p:nvPr>
        </p:nvSpPr>
        <p:spPr/>
        <p:txBody>
          <a:bodyPr/>
          <a:lstStyle/>
          <a:p>
            <a:r>
              <a:rPr lang="de-CH" altLang="de-DE" sz="1800"/>
              <a:t>Die Uhrmacherei in der Schweiz konzentriert sich hauptsächlich auf die geografische Region der Jurakette, die sich von Genf bis Basel erstreckt. Touristisch wird diese Region als Watch Valley (Tal der Uhren) beworben. </a:t>
            </a:r>
          </a:p>
          <a:p>
            <a:r>
              <a:rPr lang="de-CH" altLang="de-DE" sz="1800"/>
              <a:t>Die Uhrmacherschulen waren für den guten Ruf der Schweizer Uhrenindustrie verantwortlich. </a:t>
            </a:r>
          </a:p>
          <a:p>
            <a:endParaRPr lang="de-CH" altLang="de-DE" sz="1800"/>
          </a:p>
          <a:p>
            <a:endParaRPr lang="de-CH" altLang="de-DE" sz="1800"/>
          </a:p>
          <a:p>
            <a:endParaRPr lang="de-CH" altLang="de-DE" sz="1800"/>
          </a:p>
        </p:txBody>
      </p:sp>
      <p:pic>
        <p:nvPicPr>
          <p:cNvPr id="15364" name="Picture 7" descr="sisimg20050829_6045739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284538"/>
            <a:ext cx="3311525"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8"/>
          <p:cNvSpPr txBox="1">
            <a:spLocks noChangeArrowheads="1"/>
          </p:cNvSpPr>
          <p:nvPr/>
        </p:nvSpPr>
        <p:spPr bwMode="auto">
          <a:xfrm>
            <a:off x="2916238" y="5803900"/>
            <a:ext cx="2762295"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Uhrwerk von 1897 im Schloss Chillon. </a:t>
            </a:r>
            <a:br>
              <a:rPr lang="de-CH" altLang="de-DE" sz="900" i="1" dirty="0">
                <a:solidFill>
                  <a:srgbClr val="5F5F5F"/>
                </a:solidFill>
              </a:rPr>
            </a:br>
            <a:r>
              <a:rPr lang="de-CH" altLang="de-DE" sz="900" i="1" dirty="0">
                <a:solidFill>
                  <a:srgbClr val="5F5F5F"/>
                </a:solidFill>
              </a:rPr>
              <a:t>Die ursprüngliche Uhr stammt aus dem Jahr 1543.</a:t>
            </a:r>
          </a:p>
          <a:p>
            <a:pPr eaLnBrk="1" hangingPunct="1">
              <a:buFontTx/>
              <a:buNone/>
            </a:pPr>
            <a:r>
              <a:rPr lang="de-CH" altLang="de-DE" sz="800" dirty="0">
                <a:solidFill>
                  <a:srgbClr val="5F5F5F"/>
                </a:solidFill>
              </a:rPr>
              <a:t>© EDA, Präsenz Schweiz</a:t>
            </a:r>
          </a:p>
        </p:txBody>
      </p:sp>
      <p:sp>
        <p:nvSpPr>
          <p:cNvPr id="1536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D7B41163-DEEA-47A5-81FF-DB05FA2B4CE8}" type="slidenum">
              <a:rPr lang="de-CH" altLang="de-DE" sz="700" smtClean="0">
                <a:solidFill>
                  <a:schemeClr val="bg1"/>
                </a:solidFill>
              </a:rPr>
              <a:pPr eaLnBrk="1" hangingPunct="1">
                <a:spcBef>
                  <a:spcPct val="0"/>
                </a:spcBef>
                <a:buFontTx/>
                <a:buNone/>
              </a:pPr>
              <a:t>14</a:t>
            </a:fld>
            <a:endParaRPr lang="de-CH" altLang="de-DE" sz="7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e-CH" altLang="de-DE"/>
              <a:t>Klischees – Uhren</a:t>
            </a:r>
          </a:p>
        </p:txBody>
      </p:sp>
      <p:sp>
        <p:nvSpPr>
          <p:cNvPr id="16387" name="Rectangle 3"/>
          <p:cNvSpPr>
            <a:spLocks noGrp="1" noChangeArrowheads="1"/>
          </p:cNvSpPr>
          <p:nvPr>
            <p:ph type="body" idx="1"/>
          </p:nvPr>
        </p:nvSpPr>
        <p:spPr/>
        <p:txBody>
          <a:bodyPr/>
          <a:lstStyle/>
          <a:p>
            <a:r>
              <a:rPr lang="de-CH" altLang="de-DE" sz="1800"/>
              <a:t>Als Flüchtlinge in der zweiten Hälfte des 16. Jahrhunderts die Fabrikation von tragbaren Uhren nach Genf brachten, begann sich die Uhrmacherei auch in der Schweiz auszubreiten. </a:t>
            </a:r>
          </a:p>
          <a:p>
            <a:r>
              <a:rPr lang="de-CH" altLang="de-DE" sz="1800"/>
              <a:t>Am Anfang konzentrierte sich die Produktion und die Innovation vor allem auf Genf. Aber bald breitet sich die Uhrmacherei über die Jurakette in andere Regionen aus. </a:t>
            </a:r>
          </a:p>
          <a:p>
            <a:endParaRPr lang="de-CH" altLang="de-DE" sz="1800"/>
          </a:p>
          <a:p>
            <a:endParaRPr lang="de-CH" altLang="de-DE" sz="1800"/>
          </a:p>
          <a:p>
            <a:endParaRPr lang="de-CH" altLang="de-DE" sz="1800"/>
          </a:p>
        </p:txBody>
      </p:sp>
      <p:grpSp>
        <p:nvGrpSpPr>
          <p:cNvPr id="16388" name="Group 8"/>
          <p:cNvGrpSpPr>
            <a:grpSpLocks/>
          </p:cNvGrpSpPr>
          <p:nvPr/>
        </p:nvGrpSpPr>
        <p:grpSpPr bwMode="auto">
          <a:xfrm>
            <a:off x="3779839" y="3213100"/>
            <a:ext cx="3313113" cy="3344863"/>
            <a:chOff x="2198" y="2234"/>
            <a:chExt cx="2087" cy="2107"/>
          </a:xfrm>
        </p:grpSpPr>
        <p:pic>
          <p:nvPicPr>
            <p:cNvPr id="16390" name="Picture 6" descr="sisimg20050929_6125885_1">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 y="2234"/>
              <a:ext cx="1310" cy="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7"/>
            <p:cNvSpPr txBox="1">
              <a:spLocks noChangeArrowheads="1"/>
            </p:cNvSpPr>
            <p:nvPr/>
          </p:nvSpPr>
          <p:spPr bwMode="auto">
            <a:xfrm>
              <a:off x="2198" y="4015"/>
              <a:ext cx="208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err="1">
                  <a:solidFill>
                    <a:srgbClr val="5F5F5F"/>
                  </a:solidFill>
                </a:rPr>
                <a:t>Reiseuhr</a:t>
              </a:r>
              <a:r>
                <a:rPr lang="de-CH" altLang="de-DE" sz="900" i="1" dirty="0">
                  <a:solidFill>
                    <a:srgbClr val="5F5F5F"/>
                  </a:solidFill>
                </a:rPr>
                <a:t> von </a:t>
              </a:r>
              <a:r>
                <a:rPr lang="de-CH" altLang="de-DE" sz="900" i="1" dirty="0" err="1">
                  <a:solidFill>
                    <a:srgbClr val="5F5F5F"/>
                  </a:solidFill>
                </a:rPr>
                <a:t>Breguet</a:t>
              </a:r>
              <a:r>
                <a:rPr lang="de-CH" altLang="de-DE" sz="900" i="1" dirty="0">
                  <a:solidFill>
                    <a:srgbClr val="5F5F5F"/>
                  </a:solidFill>
                </a:rPr>
                <a:t>, die an Napoleon verkauft wurde. </a:t>
              </a:r>
              <a:br>
                <a:rPr lang="de-CH" altLang="de-DE" sz="900" i="1" dirty="0">
                  <a:solidFill>
                    <a:srgbClr val="5F5F5F"/>
                  </a:solidFill>
                </a:rPr>
              </a:br>
              <a:r>
                <a:rPr lang="de-CH" altLang="de-DE" sz="900" i="1" dirty="0">
                  <a:solidFill>
                    <a:srgbClr val="5F5F5F"/>
                  </a:solidFill>
                </a:rPr>
                <a:t>Nebst einem Kalender sind auch die Mondphasen ersichtlich.</a:t>
              </a:r>
            </a:p>
            <a:p>
              <a:pPr eaLnBrk="1" hangingPunct="1">
                <a:buFontTx/>
                <a:buNone/>
              </a:pPr>
              <a:r>
                <a:rPr lang="de-CH" altLang="de-DE" sz="800" dirty="0">
                  <a:solidFill>
                    <a:srgbClr val="5F5F5F"/>
                  </a:solidFill>
                </a:rPr>
                <a:t>© EDA, Präsenz Schweiz</a:t>
              </a:r>
            </a:p>
          </p:txBody>
        </p:sp>
      </p:grpSp>
      <p:sp>
        <p:nvSpPr>
          <p:cNvPr id="1638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3A1E0259-7B29-42F2-9E16-45A877814859}" type="slidenum">
              <a:rPr lang="de-CH" altLang="de-DE" sz="700" smtClean="0">
                <a:solidFill>
                  <a:schemeClr val="bg1"/>
                </a:solidFill>
              </a:rPr>
              <a:pPr eaLnBrk="1" hangingPunct="1">
                <a:spcBef>
                  <a:spcPct val="0"/>
                </a:spcBef>
                <a:buFontTx/>
                <a:buNone/>
              </a:pPr>
              <a:t>15</a:t>
            </a:fld>
            <a:endParaRPr lang="de-CH" altLang="de-DE" sz="7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e-CH" altLang="de-DE"/>
              <a:t>Klischees – Uhren</a:t>
            </a:r>
          </a:p>
        </p:txBody>
      </p:sp>
      <p:sp>
        <p:nvSpPr>
          <p:cNvPr id="17411" name="Rectangle 3"/>
          <p:cNvSpPr>
            <a:spLocks noGrp="1" noChangeArrowheads="1"/>
          </p:cNvSpPr>
          <p:nvPr>
            <p:ph type="body" idx="1"/>
          </p:nvPr>
        </p:nvSpPr>
        <p:spPr/>
        <p:txBody>
          <a:bodyPr/>
          <a:lstStyle/>
          <a:p>
            <a:r>
              <a:rPr lang="de-CH" altLang="de-DE" sz="1800"/>
              <a:t>In Neuenburg widmeten sich seit dem 17. Jahrhundert ganze Familien der Uhrmacherei. Die Produktion von Taschenuhren und Berufswerkzeugen war bedeutend. </a:t>
            </a:r>
          </a:p>
          <a:p>
            <a:r>
              <a:rPr lang="de-CH" altLang="de-DE" sz="1800"/>
              <a:t>Später kamen auch die Neuenburger Pendeluhren hinzu, die für ein paar Jahrzehnte den Produkten aus Paris Konkurrenz machten und weit verbreitet waren. </a:t>
            </a:r>
          </a:p>
          <a:p>
            <a:r>
              <a:rPr lang="de-CH" altLang="de-DE" sz="1800"/>
              <a:t>Am Ende des 18. Jahrhunderts kamen noch Schaffhausen und Basel als weitere Uhrmachergebiete hinzu.</a:t>
            </a:r>
          </a:p>
          <a:p>
            <a:r>
              <a:rPr lang="de-CH" altLang="de-DE" sz="1800"/>
              <a:t>In der Mitte des 19. Jahrhunderts erlebte die Uhrmacherei eine bedeutende Ausweitung in die Kantone Solothurn und Bern. </a:t>
            </a:r>
          </a:p>
          <a:p>
            <a:endParaRPr lang="de-CH" altLang="de-DE" sz="1800"/>
          </a:p>
        </p:txBody>
      </p:sp>
      <p:pic>
        <p:nvPicPr>
          <p:cNvPr id="17412" name="Picture 4" descr="iwc0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625" y="4221163"/>
            <a:ext cx="25558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6516688" y="6310313"/>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dirty="0">
                <a:solidFill>
                  <a:srgbClr val="5F5F5F"/>
                </a:solidFill>
              </a:rPr>
              <a:t>© EDA, Präsenz Schweiz</a:t>
            </a:r>
          </a:p>
        </p:txBody>
      </p:sp>
      <p:sp>
        <p:nvSpPr>
          <p:cNvPr id="1741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E0E19367-4605-449B-B937-5D67303D2A60}" type="slidenum">
              <a:rPr lang="de-CH" altLang="de-DE" sz="700" smtClean="0">
                <a:solidFill>
                  <a:schemeClr val="bg1"/>
                </a:solidFill>
              </a:rPr>
              <a:pPr eaLnBrk="1" hangingPunct="1">
                <a:spcBef>
                  <a:spcPct val="0"/>
                </a:spcBef>
                <a:buFontTx/>
                <a:buNone/>
              </a:pPr>
              <a:t>16</a:t>
            </a:fld>
            <a:endParaRPr lang="de-CH" altLang="de-DE" sz="7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e-CH" altLang="de-DE"/>
              <a:t>Klischees – Uhren</a:t>
            </a:r>
          </a:p>
        </p:txBody>
      </p:sp>
      <p:sp>
        <p:nvSpPr>
          <p:cNvPr id="18435" name="Rectangle 3"/>
          <p:cNvSpPr>
            <a:spLocks noGrp="1" noChangeArrowheads="1"/>
          </p:cNvSpPr>
          <p:nvPr>
            <p:ph type="body" idx="1"/>
          </p:nvPr>
        </p:nvSpPr>
        <p:spPr/>
        <p:txBody>
          <a:bodyPr/>
          <a:lstStyle/>
          <a:p>
            <a:r>
              <a:rPr lang="de-CH" altLang="de-DE" sz="1800"/>
              <a:t>In der zweiten Hälfte des 19. Jahrhunderts begannen die Amerikaner, Uhrenkomponenten massenweise zu produzieren. Diese Teilchen waren so präzise, dass sie für die verschiedensten Modelle passend waren. </a:t>
            </a:r>
          </a:p>
          <a:p>
            <a:r>
              <a:rPr lang="de-CH" altLang="de-DE" sz="1800"/>
              <a:t>Die Folgen für die Schweizer Uhrenindustrie waren verheerend: Innerhalb von 10 Jahren schrumpfte der Export von Schweizer Uhren in die USA um 75 %.  </a:t>
            </a:r>
          </a:p>
          <a:p>
            <a:endParaRPr lang="de-CH" altLang="de-DE" sz="1800"/>
          </a:p>
          <a:p>
            <a:endParaRPr lang="de-CH" altLang="de-DE" sz="1800"/>
          </a:p>
          <a:p>
            <a:endParaRPr lang="de-CH" altLang="de-DE" sz="1800"/>
          </a:p>
          <a:p>
            <a:endParaRPr lang="de-CH" altLang="de-DE" sz="1800"/>
          </a:p>
        </p:txBody>
      </p:sp>
      <p:pic>
        <p:nvPicPr>
          <p:cNvPr id="18436" name="Picture 4" descr="iwc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188" y="3573463"/>
            <a:ext cx="233203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3333750" y="5878513"/>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dirty="0">
                <a:solidFill>
                  <a:srgbClr val="5F5F5F"/>
                </a:solidFill>
              </a:rPr>
              <a:t>© EDA, Präsenz Schweiz</a:t>
            </a:r>
          </a:p>
        </p:txBody>
      </p:sp>
      <p:sp>
        <p:nvSpPr>
          <p:cNvPr id="1843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B9399EAD-F842-4DE8-BBD0-601C8A3624BD}" type="slidenum">
              <a:rPr lang="de-CH" altLang="de-DE" sz="700" smtClean="0">
                <a:solidFill>
                  <a:schemeClr val="bg1"/>
                </a:solidFill>
              </a:rPr>
              <a:pPr eaLnBrk="1" hangingPunct="1">
                <a:spcBef>
                  <a:spcPct val="0"/>
                </a:spcBef>
                <a:buFontTx/>
                <a:buNone/>
              </a:pPr>
              <a:t>17</a:t>
            </a:fld>
            <a:endParaRPr lang="de-CH" altLang="de-DE" sz="7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CH" altLang="de-DE"/>
              <a:t>Klischees – Uhren</a:t>
            </a:r>
          </a:p>
        </p:txBody>
      </p:sp>
      <p:sp>
        <p:nvSpPr>
          <p:cNvPr id="19459" name="Rectangle 3"/>
          <p:cNvSpPr>
            <a:spLocks noGrp="1" noChangeArrowheads="1"/>
          </p:cNvSpPr>
          <p:nvPr>
            <p:ph type="body" idx="1"/>
          </p:nvPr>
        </p:nvSpPr>
        <p:spPr/>
        <p:txBody>
          <a:bodyPr/>
          <a:lstStyle/>
          <a:p>
            <a:r>
              <a:rPr lang="de-CH" altLang="de-DE" sz="1800"/>
              <a:t>Zu Beginn des 20. Jahrhunderts statteten die Schweizer Uhrmacher ihre Uhren mit zusätzlichen Funktionen (z. B. Kalender oder Stoppuhr) aus, um die Konkurrenzfähigkeit der Schweizer Produkte wieder herzustellen. </a:t>
            </a:r>
          </a:p>
          <a:p>
            <a:r>
              <a:rPr lang="de-CH" altLang="de-DE" sz="1800"/>
              <a:t>In den 1920er Jahren konstruierte Rolex die erste wasserdichte Uhr, und  1926 wurde die erste automatische Armbanduhr gefertigt. </a:t>
            </a:r>
          </a:p>
          <a:p>
            <a:r>
              <a:rPr lang="de-CH" altLang="de-DE" sz="1800"/>
              <a:t>Die bemerkenswerten Neuerungen im Bereich der Mechanik und der Herstellung erlaubten es der Schweiz, die heimische Uhrenproduktion wieder anzukurbeln. </a:t>
            </a:r>
          </a:p>
          <a:p>
            <a:endParaRPr lang="de-CH" altLang="de-DE" sz="1800"/>
          </a:p>
        </p:txBody>
      </p:sp>
      <p:pic>
        <p:nvPicPr>
          <p:cNvPr id="19460" name="Picture 4" descr="iwc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149725"/>
            <a:ext cx="27368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3132138" y="5949950"/>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dirty="0">
                <a:solidFill>
                  <a:srgbClr val="5F5F5F"/>
                </a:solidFill>
              </a:rPr>
              <a:t>© EDA, Präsenz Schweiz</a:t>
            </a:r>
          </a:p>
        </p:txBody>
      </p:sp>
      <p:sp>
        <p:nvSpPr>
          <p:cNvPr id="1946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C23E2D12-7655-4CDF-982D-336E366FC40C}" type="slidenum">
              <a:rPr lang="de-CH" altLang="de-DE" sz="700" smtClean="0">
                <a:solidFill>
                  <a:schemeClr val="bg1"/>
                </a:solidFill>
              </a:rPr>
              <a:pPr eaLnBrk="1" hangingPunct="1">
                <a:spcBef>
                  <a:spcPct val="0"/>
                </a:spcBef>
                <a:buFontTx/>
                <a:buNone/>
              </a:pPr>
              <a:t>18</a:t>
            </a:fld>
            <a:endParaRPr lang="de-CH" altLang="de-DE" sz="7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e-CH" altLang="de-DE"/>
              <a:t>Klischees – Uhren</a:t>
            </a:r>
          </a:p>
        </p:txBody>
      </p:sp>
      <p:sp>
        <p:nvSpPr>
          <p:cNvPr id="20483" name="Rectangle 3"/>
          <p:cNvSpPr>
            <a:spLocks noGrp="1" noChangeArrowheads="1"/>
          </p:cNvSpPr>
          <p:nvPr>
            <p:ph type="body" idx="1"/>
          </p:nvPr>
        </p:nvSpPr>
        <p:spPr>
          <a:xfrm>
            <a:off x="457200" y="1484313"/>
            <a:ext cx="5915025" cy="4525962"/>
          </a:xfrm>
        </p:spPr>
        <p:txBody>
          <a:bodyPr/>
          <a:lstStyle/>
          <a:p>
            <a:r>
              <a:rPr lang="de-CH" altLang="de-DE" sz="1800"/>
              <a:t>Obwohl die erste Quarzuhr 1967 in Neuenburg entwickelt wurde, verpassten es die Schweizer Firmen, die Neuerung zu Geld zu machen. </a:t>
            </a:r>
          </a:p>
          <a:p>
            <a:r>
              <a:rPr lang="de-CH" altLang="de-DE" sz="1800"/>
              <a:t>Von unerwarteter Seite gelang der Schweizer Uhrenindustrie jedoch die Rückkehr an die Spitze des Weltmarktes: Die Swatch, die analoge Quarzuhr, die hohe Qualität mit niedrigem Preis kombiniert, wurde 1983 zum ersten Mal der Öffentlichkeit präsentiert und seither millionenfach kopiert. </a:t>
            </a:r>
          </a:p>
          <a:p>
            <a:r>
              <a:rPr lang="de-CH" altLang="de-DE" sz="1800"/>
              <a:t>30 Jahre nach der Krise ist die Umstellung in der heimischen Uhrenproduktion gelungen: Die Uhrenindustrie gehört erneut zu den florierendsten Wirtschaftssektoren im Land. </a:t>
            </a:r>
          </a:p>
          <a:p>
            <a:endParaRPr lang="de-CH" altLang="de-DE" sz="1800"/>
          </a:p>
          <a:p>
            <a:endParaRPr lang="de-CH" altLang="de-DE" sz="1800"/>
          </a:p>
          <a:p>
            <a:endParaRPr lang="de-CH" altLang="de-DE" sz="1800"/>
          </a:p>
          <a:p>
            <a:endParaRPr lang="de-CH" altLang="de-DE" sz="1800"/>
          </a:p>
        </p:txBody>
      </p:sp>
      <p:sp>
        <p:nvSpPr>
          <p:cNvPr id="20484" name="Text Box 6"/>
          <p:cNvSpPr txBox="1">
            <a:spLocks noChangeArrowheads="1"/>
          </p:cNvSpPr>
          <p:nvPr/>
        </p:nvSpPr>
        <p:spPr bwMode="auto">
          <a:xfrm>
            <a:off x="6465888" y="4941888"/>
            <a:ext cx="2230098"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Zwei Modelle aus der Swatch-Kollektion</a:t>
            </a:r>
          </a:p>
          <a:p>
            <a:pPr eaLnBrk="1" hangingPunct="1">
              <a:buFontTx/>
              <a:buNone/>
            </a:pPr>
            <a:r>
              <a:rPr lang="de-CH" altLang="de-DE" sz="800" dirty="0">
                <a:solidFill>
                  <a:srgbClr val="5F5F5F"/>
                </a:solidFill>
              </a:rPr>
              <a:t>© EDA, Präsenz Schweiz</a:t>
            </a:r>
          </a:p>
        </p:txBody>
      </p:sp>
      <p:pic>
        <p:nvPicPr>
          <p:cNvPr id="20485" name="Picture 7" descr="swatch09"/>
          <p:cNvPicPr>
            <a:picLocks noChangeAspect="1" noChangeArrowheads="1"/>
          </p:cNvPicPr>
          <p:nvPr/>
        </p:nvPicPr>
        <p:blipFill>
          <a:blip r:embed="rId2" cstate="print">
            <a:clrChange>
              <a:clrFrom>
                <a:srgbClr val="E6EBE7"/>
              </a:clrFrom>
              <a:clrTo>
                <a:srgbClr val="E6EBE7">
                  <a:alpha val="0"/>
                </a:srgbClr>
              </a:clrTo>
            </a:clrChange>
            <a:lum bright="6000"/>
            <a:extLst>
              <a:ext uri="{28A0092B-C50C-407E-A947-70E740481C1C}">
                <a14:useLocalDpi xmlns:a14="http://schemas.microsoft.com/office/drawing/2010/main" val="0"/>
              </a:ext>
            </a:extLst>
          </a:blip>
          <a:srcRect l="21234" r="21875" b="2899"/>
          <a:stretch>
            <a:fillRect/>
          </a:stretch>
        </p:blipFill>
        <p:spPr bwMode="auto">
          <a:xfrm>
            <a:off x="6948488" y="1860550"/>
            <a:ext cx="11271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0A0F90BF-104E-499C-BB0F-CFF7A282011F}" type="slidenum">
              <a:rPr lang="de-CH" altLang="de-DE" sz="700" smtClean="0">
                <a:solidFill>
                  <a:schemeClr val="bg1"/>
                </a:solidFill>
              </a:rPr>
              <a:pPr eaLnBrk="1" hangingPunct="1">
                <a:spcBef>
                  <a:spcPct val="0"/>
                </a:spcBef>
                <a:buFontTx/>
                <a:buNone/>
              </a:pPr>
              <a:t>19</a:t>
            </a:fld>
            <a:endParaRPr lang="de-CH" altLang="de-DE" sz="7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de-CH" altLang="de-DE"/>
              <a:t>Klischees – Käse </a:t>
            </a:r>
          </a:p>
        </p:txBody>
      </p:sp>
      <p:pic>
        <p:nvPicPr>
          <p:cNvPr id="3075" name="Picture 7" descr="chasteilet">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0" y="208756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cheese">
            <a:hlinkClick r:id="rId2" tooltip="mit Mausklick Fenster schliesse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268413"/>
            <a:ext cx="373538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chasteilet">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133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10"/>
          <p:cNvSpPr txBox="1">
            <a:spLocks noChangeArrowheads="1"/>
          </p:cNvSpPr>
          <p:nvPr/>
        </p:nvSpPr>
        <p:spPr bwMode="auto">
          <a:xfrm>
            <a:off x="323850" y="6453188"/>
            <a:ext cx="2492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307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DCB2B0DB-0061-4C17-A815-7879B2F7CC54}" type="slidenum">
              <a:rPr lang="de-CH" altLang="de-DE" sz="700" smtClean="0">
                <a:solidFill>
                  <a:schemeClr val="bg1"/>
                </a:solidFill>
              </a:rPr>
              <a:pPr eaLnBrk="1" hangingPunct="1">
                <a:spcBef>
                  <a:spcPct val="0"/>
                </a:spcBef>
                <a:buFontTx/>
                <a:buNone/>
              </a:pPr>
              <a:t>2</a:t>
            </a:fld>
            <a:endParaRPr lang="de-CH" altLang="de-DE" sz="7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zurich_paradeplatz">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325" y="1555750"/>
            <a:ext cx="64817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p:txBody>
          <a:bodyPr/>
          <a:lstStyle/>
          <a:p>
            <a:r>
              <a:rPr lang="de-CH" altLang="de-DE"/>
              <a:t>Klischees – Banken </a:t>
            </a:r>
          </a:p>
        </p:txBody>
      </p:sp>
      <p:sp>
        <p:nvSpPr>
          <p:cNvPr id="21508" name="Text Box 10"/>
          <p:cNvSpPr txBox="1">
            <a:spLocks noChangeArrowheads="1"/>
          </p:cNvSpPr>
          <p:nvPr/>
        </p:nvSpPr>
        <p:spPr bwMode="auto">
          <a:xfrm>
            <a:off x="323850" y="6599238"/>
            <a:ext cx="2492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2150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2A9C5C22-7FA8-4BA3-A244-1A111239372F}" type="slidenum">
              <a:rPr lang="de-CH" altLang="de-DE" sz="700" smtClean="0">
                <a:solidFill>
                  <a:schemeClr val="bg1"/>
                </a:solidFill>
              </a:rPr>
              <a:pPr eaLnBrk="1" hangingPunct="1">
                <a:spcBef>
                  <a:spcPct val="0"/>
                </a:spcBef>
                <a:buFontTx/>
                <a:buNone/>
              </a:pPr>
              <a:t>20</a:t>
            </a:fld>
            <a:endParaRPr lang="de-CH" altLang="de-DE" sz="70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e-CH" altLang="de-DE"/>
              <a:t>Klischees – Banken</a:t>
            </a:r>
          </a:p>
        </p:txBody>
      </p:sp>
      <p:sp>
        <p:nvSpPr>
          <p:cNvPr id="22531" name="Rectangle 3"/>
          <p:cNvSpPr>
            <a:spLocks noGrp="1" noChangeArrowheads="1"/>
          </p:cNvSpPr>
          <p:nvPr>
            <p:ph type="body" idx="1"/>
          </p:nvPr>
        </p:nvSpPr>
        <p:spPr/>
        <p:txBody>
          <a:bodyPr/>
          <a:lstStyle/>
          <a:p>
            <a:r>
              <a:rPr lang="de-CH" altLang="de-DE" sz="1800" dirty="0"/>
              <a:t>Der Finanzsektor ist für die Schweiz von herausragender Bedeutung. Er trägt mit über 9 % zur Wertschöpfung der Schweizer Wirtschaft bei. </a:t>
            </a:r>
          </a:p>
          <a:p>
            <a:r>
              <a:rPr lang="de-CH" altLang="de-DE" sz="1800" dirty="0"/>
              <a:t>2020 betrug die Anzahl der direkt in Banken, Versicherungen und anderen Finanzinstituten Beschäftigten mehr als 222‘000</a:t>
            </a:r>
          </a:p>
          <a:p>
            <a:r>
              <a:rPr lang="de-CH" altLang="de-DE" sz="1800" dirty="0"/>
              <a:t>Gemessen an ihrer Grösse verfügt die Schweiz über einen sehr bedeutenden Finanzplatz.</a:t>
            </a:r>
          </a:p>
          <a:p>
            <a:endParaRPr lang="de-CH" altLang="de-DE" sz="1800" dirty="0"/>
          </a:p>
        </p:txBody>
      </p:sp>
      <p:pic>
        <p:nvPicPr>
          <p:cNvPr id="22532" name="Picture 4" descr="eco_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4005263"/>
            <a:ext cx="259715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3419475" y="5949950"/>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dirty="0">
                <a:solidFill>
                  <a:srgbClr val="5F5F5F"/>
                </a:solidFill>
              </a:rPr>
              <a:t>© EDA, Präsenz Schweiz</a:t>
            </a:r>
          </a:p>
        </p:txBody>
      </p:sp>
      <p:sp>
        <p:nvSpPr>
          <p:cNvPr id="2253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86164B44-3A56-4E05-AF7D-5E6FBFB7CF1B}" type="slidenum">
              <a:rPr lang="de-CH" altLang="de-DE" sz="700" smtClean="0">
                <a:solidFill>
                  <a:schemeClr val="bg1"/>
                </a:solidFill>
              </a:rPr>
              <a:pPr eaLnBrk="1" hangingPunct="1">
                <a:spcBef>
                  <a:spcPct val="0"/>
                </a:spcBef>
                <a:buFontTx/>
                <a:buNone/>
              </a:pPr>
              <a:t>21</a:t>
            </a:fld>
            <a:endParaRPr lang="de-CH" altLang="de-DE" sz="70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CH" altLang="de-DE"/>
              <a:t>Klischees – Banken</a:t>
            </a:r>
          </a:p>
        </p:txBody>
      </p:sp>
      <p:sp>
        <p:nvSpPr>
          <p:cNvPr id="23555" name="Rectangle 3"/>
          <p:cNvSpPr>
            <a:spLocks noGrp="1" noChangeArrowheads="1"/>
          </p:cNvSpPr>
          <p:nvPr>
            <p:ph type="body" idx="1"/>
          </p:nvPr>
        </p:nvSpPr>
        <p:spPr/>
        <p:txBody>
          <a:bodyPr/>
          <a:lstStyle/>
          <a:p>
            <a:r>
              <a:rPr lang="de-CH" altLang="de-DE" sz="1800"/>
              <a:t>In der Schweiz haben Bankgeschäfte eine lange Tradition, die bis auf das Ende der Renaissance zurückgeht. </a:t>
            </a:r>
          </a:p>
          <a:p>
            <a:r>
              <a:rPr lang="de-CH" altLang="de-DE" sz="1800"/>
              <a:t>Dank ihrer Lage im Herzen Europas und einem wirtschaftlich und politisch stabilen Umfeld vermochte sich die Schweiz im Verlauf der Jahrhunderte eine Stellung als internationalen Finanzplatz zu erarbeiten, der für seine grosse Kompetenz und seine Diskretion anerkannt ist. </a:t>
            </a:r>
          </a:p>
          <a:p>
            <a:endParaRPr lang="de-CH" altLang="de-DE" sz="1800"/>
          </a:p>
          <a:p>
            <a:endParaRPr lang="de-CH" altLang="de-DE" sz="1800"/>
          </a:p>
          <a:p>
            <a:endParaRPr lang="de-CH" altLang="de-DE" sz="1800"/>
          </a:p>
        </p:txBody>
      </p:sp>
      <p:pic>
        <p:nvPicPr>
          <p:cNvPr id="23556" name="Picture 8" descr="Namenszug Schweizerische Nationalbank über dem Haupteing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3644900"/>
            <a:ext cx="331311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9"/>
          <p:cNvSpPr txBox="1">
            <a:spLocks noChangeArrowheads="1"/>
          </p:cNvSpPr>
          <p:nvPr/>
        </p:nvSpPr>
        <p:spPr bwMode="auto">
          <a:xfrm>
            <a:off x="2771775" y="6092825"/>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dirty="0">
                <a:solidFill>
                  <a:srgbClr val="5F5F5F"/>
                </a:solidFill>
              </a:rPr>
              <a:t>© EDA, Präsenz Schweiz</a:t>
            </a:r>
          </a:p>
        </p:txBody>
      </p:sp>
      <p:sp>
        <p:nvSpPr>
          <p:cNvPr id="2355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3438F1A8-9FDC-4C00-BF11-8831E4AFE5F9}" type="slidenum">
              <a:rPr lang="de-CH" altLang="de-DE" sz="700" smtClean="0">
                <a:solidFill>
                  <a:schemeClr val="bg1"/>
                </a:solidFill>
              </a:rPr>
              <a:pPr eaLnBrk="1" hangingPunct="1">
                <a:spcBef>
                  <a:spcPct val="0"/>
                </a:spcBef>
                <a:buFontTx/>
                <a:buNone/>
              </a:pPr>
              <a:t>22</a:t>
            </a:fld>
            <a:endParaRPr lang="de-CH" altLang="de-DE" sz="70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CH" altLang="de-DE"/>
              <a:t>Klischees – Banken</a:t>
            </a:r>
          </a:p>
        </p:txBody>
      </p:sp>
      <p:sp>
        <p:nvSpPr>
          <p:cNvPr id="24579" name="Rectangle 3"/>
          <p:cNvSpPr>
            <a:spLocks noGrp="1" noChangeArrowheads="1"/>
          </p:cNvSpPr>
          <p:nvPr>
            <p:ph type="body" idx="1"/>
          </p:nvPr>
        </p:nvSpPr>
        <p:spPr/>
        <p:txBody>
          <a:bodyPr/>
          <a:lstStyle/>
          <a:p>
            <a:r>
              <a:rPr lang="de-CH" altLang="de-DE" sz="1800" dirty="0"/>
              <a:t>Wichtigste Akteure auf dem Finanzplatz Schweiz sind die Banken. </a:t>
            </a:r>
          </a:p>
          <a:p>
            <a:r>
              <a:rPr lang="de-CH" altLang="de-DE" sz="1800" dirty="0"/>
              <a:t>Die Vermögensverwaltung ist eines ihrer Kerngeschäfte. </a:t>
            </a:r>
          </a:p>
          <a:p>
            <a:r>
              <a:rPr lang="de-CH" sz="1800" dirty="0"/>
              <a:t>Das verwaltete Vermögen von Schweizer Banken lag 2019 in Höhe von 2019 CHF 7'893,4 Mrd. Mit einem Marktanteil von rund 25% ist die Schweiz Weltmarktführerin in der grenzüberschreitenden Vermögensverwaltung für Privatkunden.</a:t>
            </a:r>
            <a:endParaRPr lang="de-CH" altLang="de-DE" sz="1800" dirty="0"/>
          </a:p>
        </p:txBody>
      </p:sp>
      <p:pic>
        <p:nvPicPr>
          <p:cNvPr id="24580" name="Picture 5" descr="zurich_paradeplatz"/>
          <p:cNvPicPr>
            <a:picLocks noChangeAspect="1" noChangeArrowheads="1"/>
          </p:cNvPicPr>
          <p:nvPr/>
        </p:nvPicPr>
        <p:blipFill>
          <a:blip r:embed="rId2">
            <a:extLst>
              <a:ext uri="{28A0092B-C50C-407E-A947-70E740481C1C}">
                <a14:useLocalDpi xmlns:a14="http://schemas.microsoft.com/office/drawing/2010/main" val="0"/>
              </a:ext>
            </a:extLst>
          </a:blip>
          <a:srcRect t="17146"/>
          <a:stretch>
            <a:fillRect/>
          </a:stretch>
        </p:blipFill>
        <p:spPr bwMode="auto">
          <a:xfrm>
            <a:off x="2635250" y="3705225"/>
            <a:ext cx="35210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2555875" y="5662613"/>
            <a:ext cx="403225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Der Paradeplatz in Zürich – symbolisches Zentrum des Finanzplatzes Schweiz. Hier befinden sich die renommiertesten Bankinstitute der Schweiz.</a:t>
            </a:r>
          </a:p>
          <a:p>
            <a:pPr eaLnBrk="1" hangingPunct="1">
              <a:buFontTx/>
              <a:buNone/>
            </a:pPr>
            <a:r>
              <a:rPr lang="de-CH" altLang="de-DE" sz="800" dirty="0">
                <a:solidFill>
                  <a:srgbClr val="5F5F5F"/>
                </a:solidFill>
              </a:rPr>
              <a:t>© EDA, Präsenz Schweiz</a:t>
            </a:r>
          </a:p>
        </p:txBody>
      </p:sp>
      <p:sp>
        <p:nvSpPr>
          <p:cNvPr id="2458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7626E369-E53F-4B58-8746-3389C0C3120F}" type="slidenum">
              <a:rPr lang="de-CH" altLang="de-DE" sz="700" smtClean="0">
                <a:solidFill>
                  <a:schemeClr val="bg1"/>
                </a:solidFill>
              </a:rPr>
              <a:pPr eaLnBrk="1" hangingPunct="1">
                <a:spcBef>
                  <a:spcPct val="0"/>
                </a:spcBef>
                <a:buFontTx/>
                <a:buNone/>
              </a:pPr>
              <a:t>23</a:t>
            </a:fld>
            <a:endParaRPr lang="de-CH" altLang="de-DE" sz="7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CH" altLang="de-DE"/>
              <a:t>Klischees – Banken</a:t>
            </a:r>
          </a:p>
        </p:txBody>
      </p:sp>
      <p:sp>
        <p:nvSpPr>
          <p:cNvPr id="25603" name="Rectangle 3"/>
          <p:cNvSpPr>
            <a:spLocks noGrp="1" noChangeArrowheads="1"/>
          </p:cNvSpPr>
          <p:nvPr>
            <p:ph type="body" idx="1"/>
          </p:nvPr>
        </p:nvSpPr>
        <p:spPr/>
        <p:txBody>
          <a:bodyPr/>
          <a:lstStyle/>
          <a:p>
            <a:pPr defTabSz="4129088"/>
            <a:r>
              <a:rPr lang="de-CH" altLang="de-DE" sz="1800"/>
              <a:t>Die Stabilität der Schweiz sowie die lange Tradition der Rechtssicherheit waren wertvolle Pluspunkte für den Finanzplatz Schweiz. </a:t>
            </a:r>
          </a:p>
          <a:p>
            <a:pPr defTabSz="4129088"/>
            <a:r>
              <a:rPr lang="de-CH" altLang="de-DE" sz="1800"/>
              <a:t>Im 17. Jahrhundert verfügten Schweizer Händler in allen grossen europäischen Städten über gute Geschäftsbeziehungen und ein solides Netz für den internationalen Zahlungsverkehr, das die Grundlage für das Banksystem bilden sollte. </a:t>
            </a:r>
          </a:p>
          <a:p>
            <a:pPr defTabSz="4129088"/>
            <a:endParaRPr lang="de-CH" altLang="de-DE" sz="1800"/>
          </a:p>
        </p:txBody>
      </p:sp>
      <p:sp>
        <p:nvSpPr>
          <p:cNvPr id="25604" name="Text Box 8"/>
          <p:cNvSpPr txBox="1">
            <a:spLocks noChangeArrowheads="1"/>
          </p:cNvSpPr>
          <p:nvPr/>
        </p:nvSpPr>
        <p:spPr bwMode="auto">
          <a:xfrm>
            <a:off x="4349750" y="6092825"/>
            <a:ext cx="4038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Reproduktion des berühmten "Holzfällers" (Gemälde von Ferdinand Hodler) </a:t>
            </a:r>
            <a:br>
              <a:rPr lang="de-CH" altLang="de-DE" sz="900" i="1">
                <a:solidFill>
                  <a:srgbClr val="5F5F5F"/>
                </a:solidFill>
              </a:rPr>
            </a:br>
            <a:r>
              <a:rPr lang="de-CH" altLang="de-DE" sz="900" i="1">
                <a:solidFill>
                  <a:srgbClr val="5F5F5F"/>
                </a:solidFill>
              </a:rPr>
              <a:t>auf der Rückseite einer 50-Franken-Banknote 1911.</a:t>
            </a:r>
          </a:p>
          <a:p>
            <a:pPr eaLnBrk="1" hangingPunct="1">
              <a:buFontTx/>
              <a:buNone/>
            </a:pPr>
            <a:r>
              <a:rPr lang="de-CH" altLang="de-DE" sz="800">
                <a:solidFill>
                  <a:srgbClr val="5F5F5F"/>
                </a:solidFill>
              </a:rPr>
              <a:t>© Swiss National Bank</a:t>
            </a:r>
          </a:p>
        </p:txBody>
      </p:sp>
      <p:pic>
        <p:nvPicPr>
          <p:cNvPr id="25605" name="Picture 10" descr="sisimg20040522_4952145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573463"/>
            <a:ext cx="38163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B11EB69D-96BF-4B13-9231-4AF300A0E3F4}" type="slidenum">
              <a:rPr lang="de-CH" altLang="de-DE" sz="700" smtClean="0">
                <a:solidFill>
                  <a:schemeClr val="bg1"/>
                </a:solidFill>
              </a:rPr>
              <a:pPr eaLnBrk="1" hangingPunct="1">
                <a:spcBef>
                  <a:spcPct val="0"/>
                </a:spcBef>
                <a:buFontTx/>
                <a:buNone/>
              </a:pPr>
              <a:t>24</a:t>
            </a:fld>
            <a:endParaRPr lang="de-CH" altLang="de-DE" sz="7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de-CH" altLang="de-DE"/>
              <a:t>Klischees – Banken</a:t>
            </a:r>
          </a:p>
        </p:txBody>
      </p:sp>
      <p:sp>
        <p:nvSpPr>
          <p:cNvPr id="26627" name="Rectangle 3"/>
          <p:cNvSpPr>
            <a:spLocks noGrp="1" noChangeArrowheads="1"/>
          </p:cNvSpPr>
          <p:nvPr>
            <p:ph type="body" idx="1"/>
          </p:nvPr>
        </p:nvSpPr>
        <p:spPr/>
        <p:txBody>
          <a:bodyPr/>
          <a:lstStyle/>
          <a:p>
            <a:r>
              <a:rPr lang="de-CH" altLang="de-DE" sz="1800"/>
              <a:t>Zu den treuesten Kunden dieser Privatbankiers gehörten die französischen Könige. </a:t>
            </a:r>
          </a:p>
          <a:p>
            <a:r>
              <a:rPr lang="de-CH" altLang="de-DE" sz="1800"/>
              <a:t>Von Anfang an war diese Beziehung von der Forderung nach absoluter Diskretion geprägt: die französischen Könige konnten unmöglich eingestehen, dass sie sich als Katholiken bei „Ungläubigen“ Geld ausliehen. </a:t>
            </a:r>
          </a:p>
          <a:p>
            <a:r>
              <a:rPr lang="de-CH" altLang="de-DE" sz="1800"/>
              <a:t>So entstanden die Grundlagen für das, was später mit dem Begriff Bankkundengeheimnis bezeichnet werden sollte. </a:t>
            </a:r>
          </a:p>
          <a:p>
            <a:r>
              <a:rPr lang="de-CH" altLang="de-DE" sz="1800"/>
              <a:t>Im 19. Jahrhundert entstanden die ersten Geschäfts- und Industriebanken.</a:t>
            </a:r>
          </a:p>
          <a:p>
            <a:endParaRPr lang="de-CH" altLang="de-DE" sz="1800"/>
          </a:p>
        </p:txBody>
      </p:sp>
      <p:sp>
        <p:nvSpPr>
          <p:cNvPr id="26628" name="Text Box 7"/>
          <p:cNvSpPr txBox="1">
            <a:spLocks noChangeArrowheads="1"/>
          </p:cNvSpPr>
          <p:nvPr/>
        </p:nvSpPr>
        <p:spPr bwMode="auto">
          <a:xfrm>
            <a:off x="3059113" y="6129338"/>
            <a:ext cx="2006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a:solidFill>
                  <a:srgbClr val="5F5F5F"/>
                </a:solidFill>
              </a:rPr>
              <a:t>Die Schweizer Nationalbank in Bern</a:t>
            </a:r>
          </a:p>
          <a:p>
            <a:pPr eaLnBrk="1" hangingPunct="1">
              <a:buFontTx/>
              <a:buNone/>
            </a:pPr>
            <a:r>
              <a:rPr lang="de-CH" altLang="de-DE" sz="800" i="1">
                <a:solidFill>
                  <a:srgbClr val="5F5F5F"/>
                </a:solidFill>
              </a:rPr>
              <a:t>© Swiss National Bank</a:t>
            </a:r>
          </a:p>
        </p:txBody>
      </p:sp>
      <p:pic>
        <p:nvPicPr>
          <p:cNvPr id="26629" name="Picture 9" descr="nationalbank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149725"/>
            <a:ext cx="29527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1A1E4623-0A80-4576-AB8F-70BFBF68C316}" type="slidenum">
              <a:rPr lang="de-CH" altLang="de-DE" sz="700" smtClean="0">
                <a:solidFill>
                  <a:schemeClr val="bg1"/>
                </a:solidFill>
              </a:rPr>
              <a:pPr eaLnBrk="1" hangingPunct="1">
                <a:spcBef>
                  <a:spcPct val="0"/>
                </a:spcBef>
                <a:buFontTx/>
                <a:buNone/>
              </a:pPr>
              <a:t>25</a:t>
            </a:fld>
            <a:endParaRPr lang="de-CH" altLang="de-DE" sz="70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e-CH" altLang="de-DE"/>
              <a:t>Klischees – Banken</a:t>
            </a:r>
          </a:p>
        </p:txBody>
      </p:sp>
      <p:sp>
        <p:nvSpPr>
          <p:cNvPr id="27651" name="Rectangle 3"/>
          <p:cNvSpPr>
            <a:spLocks noGrp="1" noChangeArrowheads="1"/>
          </p:cNvSpPr>
          <p:nvPr>
            <p:ph type="body" idx="1"/>
          </p:nvPr>
        </p:nvSpPr>
        <p:spPr>
          <a:xfrm>
            <a:off x="468313" y="1484313"/>
            <a:ext cx="5051425" cy="4525962"/>
          </a:xfrm>
        </p:spPr>
        <p:txBody>
          <a:bodyPr/>
          <a:lstStyle/>
          <a:p>
            <a:r>
              <a:rPr lang="de-CH" altLang="de-DE" sz="1800" dirty="0"/>
              <a:t>Mit der Weltwirtschaftskrise von 1929 waren die europäischen Länder bemüht, die Steuerflucht einzudämmen, indem sie Druck auf die Schweiz ausübten. </a:t>
            </a:r>
          </a:p>
          <a:p>
            <a:r>
              <a:rPr lang="de-CH" altLang="de-DE" sz="1800" dirty="0"/>
              <a:t>Doch dieses schwierige Umfeld vermochte den Schweizer Finanzplatz nicht zu schwächen, und im Jahre 1934 beschloss das Schweizer Parlament, das Bankgeheimnis im Gesetz zu verankern. </a:t>
            </a:r>
          </a:p>
          <a:p>
            <a:endParaRPr lang="de-CH" altLang="de-DE" sz="1800" dirty="0"/>
          </a:p>
          <a:p>
            <a:endParaRPr lang="de-CH" altLang="de-DE" sz="1800" dirty="0"/>
          </a:p>
        </p:txBody>
      </p:sp>
      <p:pic>
        <p:nvPicPr>
          <p:cNvPr id="27652" name="Picture 6" descr="swissmint_muenz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963" y="2133600"/>
            <a:ext cx="34226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7"/>
          <p:cNvSpPr txBox="1">
            <a:spLocks noChangeArrowheads="1"/>
          </p:cNvSpPr>
          <p:nvPr/>
        </p:nvSpPr>
        <p:spPr bwMode="auto">
          <a:xfrm>
            <a:off x="5489575" y="4384675"/>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EDA, Präsenz Schweiz</a:t>
            </a:r>
          </a:p>
        </p:txBody>
      </p:sp>
      <p:sp>
        <p:nvSpPr>
          <p:cNvPr id="2765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450AE90B-C7D9-42E0-9A27-3E459B51FCBB}" type="slidenum">
              <a:rPr lang="de-CH" altLang="de-DE" sz="700" smtClean="0">
                <a:solidFill>
                  <a:schemeClr val="bg1"/>
                </a:solidFill>
              </a:rPr>
              <a:pPr eaLnBrk="1" hangingPunct="1">
                <a:spcBef>
                  <a:spcPct val="0"/>
                </a:spcBef>
                <a:buFontTx/>
                <a:buNone/>
              </a:pPr>
              <a:t>26</a:t>
            </a:fld>
            <a:endParaRPr lang="de-CH" altLang="de-DE" sz="70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de-CH" altLang="de-DE"/>
              <a:t>Klischees – Banken</a:t>
            </a:r>
          </a:p>
        </p:txBody>
      </p:sp>
      <p:sp>
        <p:nvSpPr>
          <p:cNvPr id="28675" name="Rectangle 3"/>
          <p:cNvSpPr>
            <a:spLocks noGrp="1" noChangeArrowheads="1"/>
          </p:cNvSpPr>
          <p:nvPr>
            <p:ph type="body" idx="1"/>
          </p:nvPr>
        </p:nvSpPr>
        <p:spPr>
          <a:xfrm>
            <a:off x="457200" y="1484313"/>
            <a:ext cx="5051425" cy="4525962"/>
          </a:xfrm>
        </p:spPr>
        <p:txBody>
          <a:bodyPr/>
          <a:lstStyle/>
          <a:p>
            <a:r>
              <a:rPr lang="de-CH" altLang="de-DE" sz="1800" dirty="0"/>
              <a:t>Da sich die Schweiz an keinem der beiden Weltkriege beteiligt hatte, gelang es ihr, mit einer starken Währung, einem massvollen Steuersystem und einem stabilen politischen System aus den Kriegsjahren nahezu unversehrt hervorzugehen. </a:t>
            </a:r>
          </a:p>
          <a:p>
            <a:r>
              <a:rPr lang="de-CH" altLang="de-DE" sz="1800" dirty="0"/>
              <a:t>Nebst dem Schutz der Privatsphäre im Finanzbereich trugen diese Faktoren dazu bei, den Ruf der Schweiz als sicheren Ort für internationales Kapital zu begründen. </a:t>
            </a:r>
          </a:p>
          <a:p>
            <a:r>
              <a:rPr lang="de-CH" altLang="de-DE" sz="1800" dirty="0"/>
              <a:t>Mit diesen gewichtigen Vorteilen gegenüber der ausländischen Konkurrenz erfuhr der Finanzplatz Schweiz während der gesamten zweiten Hälfte des 20. Jahrhunderts ein sehr starkes Wachstum. </a:t>
            </a:r>
          </a:p>
          <a:p>
            <a:endParaRPr lang="de-CH" altLang="de-DE" sz="1800" dirty="0"/>
          </a:p>
        </p:txBody>
      </p:sp>
      <p:pic>
        <p:nvPicPr>
          <p:cNvPr id="28676" name="Picture 4" descr="eco_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412875"/>
            <a:ext cx="321468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5580063" y="5988050"/>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EDA, Präsenz Schweiz</a:t>
            </a:r>
          </a:p>
        </p:txBody>
      </p:sp>
      <p:sp>
        <p:nvSpPr>
          <p:cNvPr id="2867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3450C77F-888D-4F01-B787-BC5C1769B7E6}" type="slidenum">
              <a:rPr lang="de-CH" altLang="de-DE" sz="700" smtClean="0">
                <a:solidFill>
                  <a:schemeClr val="bg1"/>
                </a:solidFill>
              </a:rPr>
              <a:pPr eaLnBrk="1" hangingPunct="1">
                <a:spcBef>
                  <a:spcPct val="0"/>
                </a:spcBef>
                <a:buFontTx/>
                <a:buNone/>
              </a:pPr>
              <a:t>27</a:t>
            </a:fld>
            <a:endParaRPr lang="de-CH" altLang="de-DE" sz="70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D5F46A4B-2C2A-42A2-8738-D4F0FA7D7427}" type="slidenum">
              <a:rPr lang="de-CH" smtClean="0"/>
              <a:pPr>
                <a:defRPr/>
              </a:pPr>
              <a:t>28</a:t>
            </a:fld>
            <a:endParaRPr lang="de-CH"/>
          </a:p>
        </p:txBody>
      </p:sp>
      <p:sp>
        <p:nvSpPr>
          <p:cNvPr id="3" name="Rectangle 2"/>
          <p:cNvSpPr txBox="1">
            <a:spLocks noChangeArrowheads="1"/>
          </p:cNvSpPr>
          <p:nvPr/>
        </p:nvSpPr>
        <p:spPr>
          <a:xfrm>
            <a:off x="46038" y="192088"/>
            <a:ext cx="5605462" cy="719137"/>
          </a:xfrm>
          <a:prstGeom prst="rect">
            <a:avLst/>
          </a:prstGeom>
        </p:spPr>
        <p:txBody>
          <a:bodyPr/>
          <a:lstStyle>
            <a:lvl1pPr marL="342900" indent="-342900" algn="l" rtl="0" eaLnBrk="0" fontAlgn="base" hangingPunct="0">
              <a:spcBef>
                <a:spcPct val="20000"/>
              </a:spcBef>
              <a:spcAft>
                <a:spcPct val="0"/>
              </a:spcAft>
              <a:defRPr sz="2000" b="1">
                <a:solidFill>
                  <a:schemeClr val="bg1"/>
                </a:solidFill>
                <a:latin typeface="+mj-lt"/>
                <a:ea typeface="+mj-ea"/>
                <a:cs typeface="+mj-cs"/>
              </a:defRPr>
            </a:lvl1pPr>
            <a:lvl2pPr marL="342900" indent="-342900" algn="l" rtl="0" eaLnBrk="0" fontAlgn="base" hangingPunct="0">
              <a:spcBef>
                <a:spcPct val="20000"/>
              </a:spcBef>
              <a:spcAft>
                <a:spcPct val="0"/>
              </a:spcAft>
              <a:defRPr sz="2000" b="1">
                <a:solidFill>
                  <a:schemeClr val="bg1"/>
                </a:solidFill>
                <a:latin typeface="Arial" charset="0"/>
                <a:cs typeface="Arial" charset="0"/>
              </a:defRPr>
            </a:lvl2pPr>
            <a:lvl3pPr marL="342900" indent="-342900" algn="l" rtl="0" eaLnBrk="0" fontAlgn="base" hangingPunct="0">
              <a:spcBef>
                <a:spcPct val="20000"/>
              </a:spcBef>
              <a:spcAft>
                <a:spcPct val="0"/>
              </a:spcAft>
              <a:defRPr sz="2000" b="1">
                <a:solidFill>
                  <a:schemeClr val="bg1"/>
                </a:solidFill>
                <a:latin typeface="Arial" charset="0"/>
                <a:cs typeface="Arial" charset="0"/>
              </a:defRPr>
            </a:lvl3pPr>
            <a:lvl4pPr marL="342900" indent="-342900" algn="l" rtl="0" eaLnBrk="0" fontAlgn="base" hangingPunct="0">
              <a:spcBef>
                <a:spcPct val="20000"/>
              </a:spcBef>
              <a:spcAft>
                <a:spcPct val="0"/>
              </a:spcAft>
              <a:defRPr sz="2000" b="1">
                <a:solidFill>
                  <a:schemeClr val="bg1"/>
                </a:solidFill>
                <a:latin typeface="Arial" charset="0"/>
                <a:cs typeface="Arial" charset="0"/>
              </a:defRPr>
            </a:lvl4pPr>
            <a:lvl5pPr marL="342900" indent="-342900" algn="l" rtl="0" eaLnBrk="0" fontAlgn="base" hangingPunct="0">
              <a:spcBef>
                <a:spcPct val="20000"/>
              </a:spcBef>
              <a:spcAft>
                <a:spcPct val="0"/>
              </a:spcAft>
              <a:defRPr sz="2000" b="1">
                <a:solidFill>
                  <a:schemeClr val="bg1"/>
                </a:solidFill>
                <a:latin typeface="Arial" charset="0"/>
                <a:cs typeface="Arial" charset="0"/>
              </a:defRPr>
            </a:lvl5pPr>
            <a:lvl6pPr marL="800100" indent="-342900" algn="l" rtl="0" fontAlgn="base">
              <a:spcBef>
                <a:spcPct val="20000"/>
              </a:spcBef>
              <a:spcAft>
                <a:spcPct val="0"/>
              </a:spcAft>
              <a:defRPr sz="2000" b="1">
                <a:solidFill>
                  <a:schemeClr val="bg1"/>
                </a:solidFill>
                <a:latin typeface="Arial" charset="0"/>
                <a:cs typeface="Arial" charset="0"/>
              </a:defRPr>
            </a:lvl6pPr>
            <a:lvl7pPr marL="1257300" indent="-342900" algn="l" rtl="0" fontAlgn="base">
              <a:spcBef>
                <a:spcPct val="20000"/>
              </a:spcBef>
              <a:spcAft>
                <a:spcPct val="0"/>
              </a:spcAft>
              <a:defRPr sz="2000" b="1">
                <a:solidFill>
                  <a:schemeClr val="bg1"/>
                </a:solidFill>
                <a:latin typeface="Arial" charset="0"/>
                <a:cs typeface="Arial" charset="0"/>
              </a:defRPr>
            </a:lvl7pPr>
            <a:lvl8pPr marL="1714500" indent="-342900" algn="l" rtl="0" fontAlgn="base">
              <a:spcBef>
                <a:spcPct val="20000"/>
              </a:spcBef>
              <a:spcAft>
                <a:spcPct val="0"/>
              </a:spcAft>
              <a:defRPr sz="2000" b="1">
                <a:solidFill>
                  <a:schemeClr val="bg1"/>
                </a:solidFill>
                <a:latin typeface="Arial" charset="0"/>
                <a:cs typeface="Arial" charset="0"/>
              </a:defRPr>
            </a:lvl8pPr>
            <a:lvl9pPr marL="2171700" indent="-342900" algn="l" rtl="0" fontAlgn="base">
              <a:spcBef>
                <a:spcPct val="20000"/>
              </a:spcBef>
              <a:spcAft>
                <a:spcPct val="0"/>
              </a:spcAft>
              <a:defRPr sz="2000" b="1">
                <a:solidFill>
                  <a:schemeClr val="bg1"/>
                </a:solidFill>
                <a:latin typeface="Arial" charset="0"/>
                <a:cs typeface="Arial" charset="0"/>
              </a:defRPr>
            </a:lvl9pPr>
          </a:lstStyle>
          <a:p>
            <a:r>
              <a:rPr lang="de-CH" altLang="de-DE" kern="0"/>
              <a:t>Klischees – Banken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 y="192088"/>
            <a:ext cx="567055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Blick auf den Zürcher Paradeplatz und auf ein UBS- sowie ein Credit-Suisse-Gebäu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2580" y="4149080"/>
            <a:ext cx="3306184" cy="20691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457200" y="1484313"/>
            <a:ext cx="8435280" cy="324083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16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1600">
                <a:solidFill>
                  <a:schemeClr val="tx1"/>
                </a:solidFill>
                <a:latin typeface="Calibri" pitchFamily="34" charset="0"/>
                <a:cs typeface="+mn-cs"/>
              </a:defRPr>
            </a:lvl5pPr>
            <a:lvl6pPr marL="2514600" indent="-228600" algn="l" rtl="0" fontAlgn="base">
              <a:spcBef>
                <a:spcPct val="20000"/>
              </a:spcBef>
              <a:spcAft>
                <a:spcPct val="0"/>
              </a:spcAft>
              <a:buChar char="»"/>
              <a:defRPr sz="1600">
                <a:solidFill>
                  <a:schemeClr val="tx1"/>
                </a:solidFill>
                <a:latin typeface="Calibri" pitchFamily="34" charset="0"/>
                <a:cs typeface="+mn-cs"/>
              </a:defRPr>
            </a:lvl6pPr>
            <a:lvl7pPr marL="2971800" indent="-228600" algn="l" rtl="0" fontAlgn="base">
              <a:spcBef>
                <a:spcPct val="20000"/>
              </a:spcBef>
              <a:spcAft>
                <a:spcPct val="0"/>
              </a:spcAft>
              <a:buChar char="»"/>
              <a:defRPr sz="1600">
                <a:solidFill>
                  <a:schemeClr val="tx1"/>
                </a:solidFill>
                <a:latin typeface="Calibri" pitchFamily="34" charset="0"/>
                <a:cs typeface="+mn-cs"/>
              </a:defRPr>
            </a:lvl7pPr>
            <a:lvl8pPr marL="3429000" indent="-228600" algn="l" rtl="0" fontAlgn="base">
              <a:spcBef>
                <a:spcPct val="20000"/>
              </a:spcBef>
              <a:spcAft>
                <a:spcPct val="0"/>
              </a:spcAft>
              <a:buChar char="»"/>
              <a:defRPr sz="1600">
                <a:solidFill>
                  <a:schemeClr val="tx1"/>
                </a:solidFill>
                <a:latin typeface="Calibri" pitchFamily="34" charset="0"/>
                <a:cs typeface="+mn-cs"/>
              </a:defRPr>
            </a:lvl8pPr>
            <a:lvl9pPr marL="3886200" indent="-228600" algn="l" rtl="0" fontAlgn="base">
              <a:spcBef>
                <a:spcPct val="20000"/>
              </a:spcBef>
              <a:spcAft>
                <a:spcPct val="0"/>
              </a:spcAft>
              <a:buChar char="»"/>
              <a:defRPr sz="1600">
                <a:solidFill>
                  <a:schemeClr val="tx1"/>
                </a:solidFill>
                <a:latin typeface="Calibri" pitchFamily="34" charset="0"/>
                <a:cs typeface="+mn-cs"/>
              </a:defRPr>
            </a:lvl9pPr>
          </a:lstStyle>
          <a:p>
            <a:r>
              <a:rPr lang="de-CH" altLang="de-DE" sz="1800" kern="0" dirty="0"/>
              <a:t>Seit der weltweiten Finanzkrise 2007, hat sich das internationale Umfeld stark geändert.</a:t>
            </a:r>
          </a:p>
          <a:p>
            <a:r>
              <a:rPr lang="de-CH" altLang="de-DE" sz="1800" kern="0" dirty="0"/>
              <a:t>Der Schweizer Finanzplatz hat sich an den internationalen Entwicklungen angepasst.</a:t>
            </a:r>
          </a:p>
          <a:p>
            <a:r>
              <a:rPr lang="de-CH" altLang="de-DE" sz="1800" kern="0" dirty="0"/>
              <a:t>Anpassungen wurden vor allem im Bereich der Kapital- und Liquiditätsanforderungen für Banken vorgenommen.</a:t>
            </a:r>
          </a:p>
          <a:p>
            <a:r>
              <a:rPr lang="de-CH" altLang="de-DE" sz="1800" kern="0" dirty="0"/>
              <a:t>Trotz Anpassungen und teilweise Kritik aus dem Ausland, gehört die Schweiz zu den global führenden Finanzplätzen.</a:t>
            </a:r>
          </a:p>
          <a:p>
            <a:endParaRPr lang="de-CH" altLang="de-DE" sz="1800" kern="0" dirty="0"/>
          </a:p>
        </p:txBody>
      </p:sp>
      <p:sp>
        <p:nvSpPr>
          <p:cNvPr id="7" name="Text Box 5"/>
          <p:cNvSpPr txBox="1">
            <a:spLocks noChangeArrowheads="1"/>
          </p:cNvSpPr>
          <p:nvPr/>
        </p:nvSpPr>
        <p:spPr bwMode="auto">
          <a:xfrm>
            <a:off x="4000616" y="6218256"/>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EDA, Präsenz Schweiz</a:t>
            </a:r>
          </a:p>
        </p:txBody>
      </p:sp>
    </p:spTree>
    <p:extLst>
      <p:ext uri="{BB962C8B-B14F-4D97-AF65-F5344CB8AC3E}">
        <p14:creationId xmlns:p14="http://schemas.microsoft.com/office/powerpoint/2010/main" val="3187829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de-CH" altLang="de-DE"/>
              <a:t>Bildverzeichnis</a:t>
            </a:r>
          </a:p>
        </p:txBody>
      </p:sp>
      <p:sp>
        <p:nvSpPr>
          <p:cNvPr id="29699" name="Rectangle 3"/>
          <p:cNvSpPr>
            <a:spLocks noGrp="1" noChangeArrowheads="1"/>
          </p:cNvSpPr>
          <p:nvPr>
            <p:ph type="body" idx="1"/>
          </p:nvPr>
        </p:nvSpPr>
        <p:spPr/>
        <p:txBody>
          <a:bodyPr/>
          <a:lstStyle/>
          <a:p>
            <a:r>
              <a:rPr lang="de-CH" altLang="de-DE" sz="1200" dirty="0"/>
              <a:t>Seite 2: Schweizer Käse und </a:t>
            </a:r>
            <a:r>
              <a:rPr lang="de-CH" altLang="de-DE" sz="1200" dirty="0" err="1"/>
              <a:t>Chästeilet</a:t>
            </a:r>
            <a:r>
              <a:rPr lang="de-CH" altLang="de-DE" sz="1200" dirty="0"/>
              <a:t> (alter Brauch) im </a:t>
            </a:r>
            <a:r>
              <a:rPr lang="de-CH" altLang="de-DE" sz="1200" dirty="0" err="1"/>
              <a:t>Justital</a:t>
            </a:r>
            <a:r>
              <a:rPr lang="de-CH" altLang="de-DE" sz="1200" dirty="0"/>
              <a:t>/Bern</a:t>
            </a:r>
          </a:p>
          <a:p>
            <a:r>
              <a:rPr lang="de-CH" altLang="de-DE" sz="1200" dirty="0"/>
              <a:t>Seite 6: Alte Werbeplakate von der Schweizer Schokoladenfirma </a:t>
            </a:r>
            <a:r>
              <a:rPr lang="de-CH" altLang="de-DE" sz="1200" dirty="0" err="1"/>
              <a:t>Cailler</a:t>
            </a:r>
            <a:endParaRPr lang="de-CH" altLang="de-DE" sz="1200" dirty="0"/>
          </a:p>
          <a:p>
            <a:r>
              <a:rPr lang="de-CH" altLang="de-DE" sz="1200" dirty="0"/>
              <a:t>Seite 13: Detailaufnahme einer Uhr der Firma IWC</a:t>
            </a:r>
          </a:p>
          <a:p>
            <a:r>
              <a:rPr lang="de-CH" altLang="de-DE" sz="1200" dirty="0"/>
              <a:t>Seite 20: Der Paradeplatz in Zürich, Finanzhauptplatz der Schweiz </a:t>
            </a:r>
          </a:p>
          <a:p>
            <a:endParaRPr lang="de-CH" altLang="de-DE" sz="1200" dirty="0"/>
          </a:p>
          <a:p>
            <a:endParaRPr lang="de-CH" altLang="de-DE" sz="1200" dirty="0"/>
          </a:p>
          <a:p>
            <a:pPr>
              <a:buFontTx/>
              <a:buNone/>
            </a:pPr>
            <a:r>
              <a:rPr lang="de-CH" altLang="de-DE" sz="1200" dirty="0"/>
              <a:t>Wenn nichts anderes erwähnt, alle Bilder: © EDA, Präsenz Schweiz</a:t>
            </a:r>
          </a:p>
        </p:txBody>
      </p:sp>
      <p:sp>
        <p:nvSpPr>
          <p:cNvPr id="2970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F4128725-6682-444C-82ED-A037E19792FC}" type="slidenum">
              <a:rPr lang="de-CH" altLang="de-DE" sz="700" smtClean="0">
                <a:solidFill>
                  <a:schemeClr val="bg1"/>
                </a:solidFill>
              </a:rPr>
              <a:pPr eaLnBrk="1" hangingPunct="1">
                <a:spcBef>
                  <a:spcPct val="0"/>
                </a:spcBef>
                <a:buFontTx/>
                <a:buNone/>
              </a:pPr>
              <a:t>29</a:t>
            </a:fld>
            <a:endParaRPr lang="de-CH" altLang="de-DE" sz="7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de-CH" altLang="de-DE"/>
              <a:t>Klischees – Käse</a:t>
            </a:r>
          </a:p>
        </p:txBody>
      </p:sp>
      <p:sp>
        <p:nvSpPr>
          <p:cNvPr id="4099" name="Rectangle 3"/>
          <p:cNvSpPr>
            <a:spLocks noGrp="1" noChangeArrowheads="1"/>
          </p:cNvSpPr>
          <p:nvPr>
            <p:ph type="body" idx="1"/>
          </p:nvPr>
        </p:nvSpPr>
        <p:spPr/>
        <p:txBody>
          <a:bodyPr/>
          <a:lstStyle/>
          <a:p>
            <a:r>
              <a:rPr lang="de-CH" altLang="de-DE" sz="1800"/>
              <a:t>Schweizer Käse wird erstmals im ersten Jahrhundert vom römischen Historiker Plinius dem Älteren erwähnt. Dieser beschrieb den "Caseus Helveticus", den Käse der Helvetier, welche damals die heutige Schweiz besiedelten. </a:t>
            </a:r>
          </a:p>
          <a:p>
            <a:r>
              <a:rPr lang="de-CH" altLang="de-DE" sz="1800"/>
              <a:t>Sobald der Käse länger haltbar war, wurde er für die Schweiz zu einem wichtigen Handelsgut. Spätestens seit dem 18. Jahrhundert wurde Käse aus der Schweiz in ganz Europa verkauft.</a:t>
            </a:r>
          </a:p>
          <a:p>
            <a:endParaRPr lang="de-CH" altLang="de-DE" sz="1800"/>
          </a:p>
        </p:txBody>
      </p:sp>
      <p:sp>
        <p:nvSpPr>
          <p:cNvPr id="410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4B5443E7-58DC-45A5-A33C-80F7B3554CB3}" type="slidenum">
              <a:rPr lang="de-CH" altLang="de-DE" sz="700" smtClean="0">
                <a:solidFill>
                  <a:schemeClr val="bg1"/>
                </a:solidFill>
              </a:rPr>
              <a:pPr eaLnBrk="1" hangingPunct="1">
                <a:spcBef>
                  <a:spcPct val="0"/>
                </a:spcBef>
                <a:buFontTx/>
                <a:buNone/>
              </a:pPr>
              <a:t>3</a:t>
            </a:fld>
            <a:endParaRPr lang="de-CH" altLang="de-DE" sz="700">
              <a:solidFill>
                <a:schemeClr val="bg1"/>
              </a:solidFill>
            </a:endParaRPr>
          </a:p>
        </p:txBody>
      </p:sp>
      <p:pic>
        <p:nvPicPr>
          <p:cNvPr id="7" name="Grafik 6" descr="Ein Bild, das Käse, Essen, Tasse, Stück enthält.&#10;&#10;Automatisch generierte Beschreibung">
            <a:extLst>
              <a:ext uri="{FF2B5EF4-FFF2-40B4-BE49-F238E27FC236}">
                <a16:creationId xmlns:a16="http://schemas.microsoft.com/office/drawing/2014/main" id="{65E7C8EF-3CD1-BE4A-9B4D-39718CC9E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665" y="3585828"/>
            <a:ext cx="3480519" cy="2305844"/>
          </a:xfrm>
          <a:prstGeom prst="rect">
            <a:avLst/>
          </a:prstGeom>
        </p:spPr>
      </p:pic>
      <p:sp>
        <p:nvSpPr>
          <p:cNvPr id="8" name="Text Box 8">
            <a:extLst>
              <a:ext uri="{FF2B5EF4-FFF2-40B4-BE49-F238E27FC236}">
                <a16:creationId xmlns:a16="http://schemas.microsoft.com/office/drawing/2014/main" id="{A73271ED-10C8-F14F-931C-515D6B0CD5E4}"/>
              </a:ext>
            </a:extLst>
          </p:cNvPr>
          <p:cNvSpPr txBox="1">
            <a:spLocks noChangeArrowheads="1"/>
          </p:cNvSpPr>
          <p:nvPr/>
        </p:nvSpPr>
        <p:spPr bwMode="auto">
          <a:xfrm>
            <a:off x="3132138" y="5878513"/>
            <a:ext cx="10454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a:t>
            </a:r>
            <a:r>
              <a:rPr lang="de-CH" altLang="de-DE" sz="800" i="1" dirty="0" err="1">
                <a:solidFill>
                  <a:srgbClr val="5F5F5F"/>
                </a:solidFill>
              </a:rPr>
              <a:t>gourmetnews.ch</a:t>
            </a:r>
            <a:endParaRPr lang="de-CH" altLang="de-DE" sz="800" i="1" dirty="0">
              <a:solidFill>
                <a:srgbClr val="5F5F5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de-CH" altLang="de-DE"/>
              <a:t>Klischees – Käse</a:t>
            </a:r>
          </a:p>
        </p:txBody>
      </p:sp>
      <p:sp>
        <p:nvSpPr>
          <p:cNvPr id="5123" name="Rectangle 3"/>
          <p:cNvSpPr>
            <a:spLocks noGrp="1" noChangeArrowheads="1"/>
          </p:cNvSpPr>
          <p:nvPr>
            <p:ph type="body" idx="1"/>
          </p:nvPr>
        </p:nvSpPr>
        <p:spPr/>
        <p:txBody>
          <a:bodyPr/>
          <a:lstStyle/>
          <a:p>
            <a:r>
              <a:rPr lang="de-CH" altLang="de-DE" sz="1800"/>
              <a:t>Doch nicht nur der Käse, auch viele Käser verliessen die Schweiz. </a:t>
            </a:r>
          </a:p>
          <a:p>
            <a:r>
              <a:rPr lang="de-CH" altLang="de-DE" sz="1800"/>
              <a:t>Auch Richtung Osten wanderten verschiedene Käser aus. So hat der Tilsiter seinen Namen von der ostpreussischen Stadt Tilsit erhalten, wo er von einem Schweizer Käser kreiert wurde. </a:t>
            </a:r>
          </a:p>
        </p:txBody>
      </p:sp>
      <p:sp>
        <p:nvSpPr>
          <p:cNvPr id="512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A0ECC808-08E9-4762-A1A0-FAFE24D14671}" type="slidenum">
              <a:rPr lang="de-CH" altLang="de-DE" sz="700" smtClean="0">
                <a:solidFill>
                  <a:schemeClr val="bg1"/>
                </a:solidFill>
              </a:rPr>
              <a:pPr eaLnBrk="1" hangingPunct="1">
                <a:spcBef>
                  <a:spcPct val="0"/>
                </a:spcBef>
                <a:buFontTx/>
                <a:buNone/>
              </a:pPr>
              <a:t>4</a:t>
            </a:fld>
            <a:endParaRPr lang="de-CH" altLang="de-DE" sz="700">
              <a:solidFill>
                <a:schemeClr val="bg1"/>
              </a:solidFill>
            </a:endParaRPr>
          </a:p>
        </p:txBody>
      </p:sp>
      <p:pic>
        <p:nvPicPr>
          <p:cNvPr id="8" name="Grafik 7" descr="Ein Bild, das Tisch, Boden, aus Holz, drinnen enthält.&#10;&#10;Automatisch generierte Beschreibung">
            <a:extLst>
              <a:ext uri="{FF2B5EF4-FFF2-40B4-BE49-F238E27FC236}">
                <a16:creationId xmlns:a16="http://schemas.microsoft.com/office/drawing/2014/main" id="{0355C86A-6D76-B348-9480-B744E154F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554" y="2780928"/>
            <a:ext cx="4534892" cy="3406299"/>
          </a:xfrm>
          <a:prstGeom prst="rect">
            <a:avLst/>
          </a:prstGeom>
        </p:spPr>
      </p:pic>
      <p:sp>
        <p:nvSpPr>
          <p:cNvPr id="10" name="Text Box 8">
            <a:extLst>
              <a:ext uri="{FF2B5EF4-FFF2-40B4-BE49-F238E27FC236}">
                <a16:creationId xmlns:a16="http://schemas.microsoft.com/office/drawing/2014/main" id="{BD08B7AC-0886-3F47-A259-1977FDF010A6}"/>
              </a:ext>
            </a:extLst>
          </p:cNvPr>
          <p:cNvSpPr txBox="1">
            <a:spLocks noChangeArrowheads="1"/>
          </p:cNvSpPr>
          <p:nvPr/>
        </p:nvSpPr>
        <p:spPr bwMode="auto">
          <a:xfrm>
            <a:off x="2269123" y="6232167"/>
            <a:ext cx="11592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a:t>
            </a:r>
            <a:r>
              <a:rPr lang="de-CH" altLang="de-DE" sz="800" i="1" dirty="0" err="1">
                <a:solidFill>
                  <a:srgbClr val="5F5F5F"/>
                </a:solidFill>
              </a:rPr>
              <a:t>schweizerkaese.ch</a:t>
            </a:r>
            <a:endParaRPr lang="de-CH" altLang="de-DE" sz="800" i="1" dirty="0">
              <a:solidFill>
                <a:srgbClr val="5F5F5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de-CH" altLang="de-DE"/>
              <a:t>Klischees – Käse</a:t>
            </a:r>
          </a:p>
        </p:txBody>
      </p:sp>
      <p:sp>
        <p:nvSpPr>
          <p:cNvPr id="6147" name="Rectangle 3"/>
          <p:cNvSpPr>
            <a:spLocks noGrp="1" noChangeArrowheads="1"/>
          </p:cNvSpPr>
          <p:nvPr>
            <p:ph type="body" idx="1"/>
          </p:nvPr>
        </p:nvSpPr>
        <p:spPr/>
        <p:txBody>
          <a:bodyPr/>
          <a:lstStyle/>
          <a:p>
            <a:r>
              <a:rPr lang="de-CH" altLang="de-DE" sz="1800"/>
              <a:t>Die Käseherstellung hat in der Schweiz jahrhundertelange Tradition. Emmentaler AOC*, Le Gruyère AOC, Sbrinz AOC, Appenzeller® oder Tête de Moine AOC gehören zu den bekanntesten Käsesorten. </a:t>
            </a:r>
          </a:p>
          <a:p>
            <a:r>
              <a:rPr lang="de-CH" altLang="de-DE" sz="1800"/>
              <a:t>Gesamthaft werden über 450 Schweizer Käsesorten hergestellt. Knapp die Hälfte der abgelieferten Milch wird zur Käse verarbeitet. </a:t>
            </a:r>
          </a:p>
          <a:p>
            <a:r>
              <a:rPr lang="de-CH" altLang="de-DE" sz="1800"/>
              <a:t>Hohe Qualität, Naturbelassenheit und guter Geschmack sind Merkmale des Schweizer Käse, was auch auf die strengen Produktionsrichtlinien, Qualitätskontrollen und Umweltauflagen zurückzuführen ist. </a:t>
            </a:r>
          </a:p>
          <a:p>
            <a:endParaRPr lang="de-CH" altLang="de-DE" sz="1800"/>
          </a:p>
          <a:p>
            <a:pPr>
              <a:buFontTx/>
              <a:buNone/>
            </a:pPr>
            <a:endParaRPr lang="de-CH" altLang="de-DE" sz="1200"/>
          </a:p>
          <a:p>
            <a:pPr>
              <a:buFontTx/>
              <a:buNone/>
            </a:pPr>
            <a:endParaRPr lang="de-CH" altLang="de-DE" sz="1200"/>
          </a:p>
          <a:p>
            <a:pPr>
              <a:buFontTx/>
              <a:buNone/>
            </a:pPr>
            <a:endParaRPr lang="de-CH" altLang="de-DE" sz="1200"/>
          </a:p>
          <a:p>
            <a:endParaRPr lang="de-CH" altLang="de-DE" sz="1800"/>
          </a:p>
        </p:txBody>
      </p:sp>
      <p:pic>
        <p:nvPicPr>
          <p:cNvPr id="6148" name="Picture 6" descr="cheese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076700"/>
            <a:ext cx="30956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7"/>
          <p:cNvSpPr txBox="1">
            <a:spLocks noChangeArrowheads="1"/>
          </p:cNvSpPr>
          <p:nvPr/>
        </p:nvSpPr>
        <p:spPr bwMode="auto">
          <a:xfrm>
            <a:off x="4787900" y="6149975"/>
            <a:ext cx="1794081"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Käseherstellung in der Schweiz</a:t>
            </a:r>
          </a:p>
          <a:p>
            <a:pPr eaLnBrk="1" hangingPunct="1">
              <a:buFontTx/>
              <a:buNone/>
            </a:pPr>
            <a:r>
              <a:rPr lang="de-CH" altLang="de-DE" sz="800" i="1" dirty="0">
                <a:solidFill>
                  <a:srgbClr val="5F5F5F"/>
                </a:solidFill>
              </a:rPr>
              <a:t>© EDA, Präsenz Schweiz</a:t>
            </a:r>
          </a:p>
        </p:txBody>
      </p:sp>
      <p:sp>
        <p:nvSpPr>
          <p:cNvPr id="6150" name="Text Box 9"/>
          <p:cNvSpPr txBox="1">
            <a:spLocks noChangeArrowheads="1"/>
          </p:cNvSpPr>
          <p:nvPr/>
        </p:nvSpPr>
        <p:spPr bwMode="auto">
          <a:xfrm>
            <a:off x="808038" y="5448300"/>
            <a:ext cx="35480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buFontTx/>
              <a:buNone/>
            </a:pPr>
            <a:r>
              <a:rPr lang="de-CH" altLang="de-DE" sz="900" b="1"/>
              <a:t>*</a:t>
            </a:r>
            <a:r>
              <a:rPr lang="de-CH" altLang="de-DE" sz="900"/>
              <a:t>AOC = Appellation d’origine contrôlée, französisch für „kontrollierte Herkunftsbezeichnung“, ein Schutzsiegel für bestimmte landwirtschaftliche Erzeugnisse</a:t>
            </a:r>
          </a:p>
        </p:txBody>
      </p:sp>
      <p:sp>
        <p:nvSpPr>
          <p:cNvPr id="615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66D0CD0E-152B-4F29-8743-C57642945A6B}" type="slidenum">
              <a:rPr lang="de-CH" altLang="de-DE" sz="700" smtClean="0">
                <a:solidFill>
                  <a:schemeClr val="bg1"/>
                </a:solidFill>
              </a:rPr>
              <a:pPr eaLnBrk="1" hangingPunct="1">
                <a:spcBef>
                  <a:spcPct val="0"/>
                </a:spcBef>
                <a:buFontTx/>
                <a:buNone/>
              </a:pPr>
              <a:t>5</a:t>
            </a:fld>
            <a:endParaRPr lang="de-CH" altLang="de-DE" sz="7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Klischees – Schokolade </a:t>
            </a:r>
          </a:p>
        </p:txBody>
      </p:sp>
      <p:pic>
        <p:nvPicPr>
          <p:cNvPr id="7171" name="Picture 11" descr="caille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60488"/>
            <a:ext cx="36830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2" descr="lindt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1438"/>
            <a:ext cx="377825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13"/>
          <p:cNvSpPr txBox="1">
            <a:spLocks noChangeArrowheads="1"/>
          </p:cNvSpPr>
          <p:nvPr/>
        </p:nvSpPr>
        <p:spPr bwMode="auto">
          <a:xfrm>
            <a:off x="520700" y="6642100"/>
            <a:ext cx="2492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a:solidFill>
                  <a:srgbClr val="5F5F5F"/>
                </a:solidFill>
              </a:rPr>
              <a:t>Bildlegenden/Quellen am Schluss der Präsentation</a:t>
            </a:r>
          </a:p>
        </p:txBody>
      </p:sp>
      <p:sp>
        <p:nvSpPr>
          <p:cNvPr id="717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7073A908-693B-4765-9D94-671DF80CFC03}" type="slidenum">
              <a:rPr lang="de-CH" altLang="de-DE" sz="700" smtClean="0">
                <a:solidFill>
                  <a:schemeClr val="bg1"/>
                </a:solidFill>
              </a:rPr>
              <a:pPr eaLnBrk="1" hangingPunct="1">
                <a:spcBef>
                  <a:spcPct val="0"/>
                </a:spcBef>
                <a:buFontTx/>
                <a:buNone/>
              </a:pPr>
              <a:t>6</a:t>
            </a:fld>
            <a:endParaRPr lang="de-CH" altLang="de-DE" sz="7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de-CH" altLang="de-DE"/>
              <a:t>Klischees – Schokolade </a:t>
            </a:r>
          </a:p>
        </p:txBody>
      </p:sp>
      <p:sp>
        <p:nvSpPr>
          <p:cNvPr id="8195" name="Rectangle 3"/>
          <p:cNvSpPr>
            <a:spLocks noGrp="1" noChangeArrowheads="1"/>
          </p:cNvSpPr>
          <p:nvPr>
            <p:ph type="body" idx="1"/>
          </p:nvPr>
        </p:nvSpPr>
        <p:spPr>
          <a:xfrm>
            <a:off x="457200" y="1484313"/>
            <a:ext cx="8362950" cy="4525962"/>
          </a:xfrm>
        </p:spPr>
        <p:txBody>
          <a:bodyPr/>
          <a:lstStyle/>
          <a:p>
            <a:r>
              <a:rPr lang="de-CH" altLang="de-DE" sz="1800"/>
              <a:t>1697 brachte der Züricher Bürgermeister Heinrich Escher die Schokolade aus Brüssel in die Schweiz. </a:t>
            </a:r>
          </a:p>
          <a:p>
            <a:r>
              <a:rPr lang="de-CH" altLang="de-DE" sz="1800"/>
              <a:t>Die erste Schokoladefabrik, die 1750 von zwei italienischen "Cioccolatieri" in einer ehemaligen Papiermühle in Bern gebaut wurde, musste wegen Absatzschwierigkeiten bald wieder geschlossen werden. </a:t>
            </a:r>
          </a:p>
          <a:p>
            <a:r>
              <a:rPr lang="de-CH" altLang="de-DE" sz="1800"/>
              <a:t>Trotzdem wurden gegen Ende des 18. Jahrhunderts in der </a:t>
            </a:r>
            <a:br>
              <a:rPr lang="de-CH" altLang="de-DE" sz="1800"/>
            </a:br>
            <a:r>
              <a:rPr lang="de-CH" altLang="de-DE" sz="1800"/>
              <a:t>Westschweiz und im Tessin weitere Schokoladefabriken </a:t>
            </a:r>
            <a:br>
              <a:rPr lang="de-CH" altLang="de-DE" sz="1800"/>
            </a:br>
            <a:r>
              <a:rPr lang="de-CH" altLang="de-DE" sz="1800"/>
              <a:t>gebaut. </a:t>
            </a:r>
          </a:p>
          <a:p>
            <a:r>
              <a:rPr lang="de-CH" altLang="de-DE" sz="1800"/>
              <a:t>Die erste Schokoladenstube (frz. "Chocolaterie") wurde </a:t>
            </a:r>
            <a:br>
              <a:rPr lang="de-CH" altLang="de-DE" sz="1800"/>
            </a:br>
            <a:r>
              <a:rPr lang="de-CH" altLang="de-DE" sz="1800"/>
              <a:t>1792 in Bern eröffnet.</a:t>
            </a:r>
          </a:p>
          <a:p>
            <a:endParaRPr lang="de-CH" altLang="de-DE" sz="1800"/>
          </a:p>
          <a:p>
            <a:endParaRPr lang="de-CH" altLang="de-DE" sz="1800"/>
          </a:p>
        </p:txBody>
      </p:sp>
      <p:pic>
        <p:nvPicPr>
          <p:cNvPr id="8196" name="Picture 5" descr="sisimg20031104_4221921_2">
            <a:hlinkClick r:id="rId2" tooltip="mit Mausklick Fenster schliesse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213100"/>
            <a:ext cx="19986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6"/>
          <p:cNvSpPr txBox="1">
            <a:spLocks noChangeArrowheads="1"/>
          </p:cNvSpPr>
          <p:nvPr/>
        </p:nvSpPr>
        <p:spPr bwMode="auto">
          <a:xfrm>
            <a:off x="6804025" y="5876925"/>
            <a:ext cx="2010487" cy="64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900" i="1" dirty="0">
                <a:solidFill>
                  <a:srgbClr val="5F5F5F"/>
                </a:solidFill>
              </a:rPr>
              <a:t>Schokoladeherstellung um 1900</a:t>
            </a:r>
          </a:p>
          <a:p>
            <a:pPr eaLnBrk="1" hangingPunct="1">
              <a:buFontTx/>
              <a:buNone/>
            </a:pPr>
            <a:r>
              <a:rPr lang="de-CH" altLang="de-DE" sz="800" i="1" dirty="0" err="1">
                <a:solidFill>
                  <a:srgbClr val="5F5F5F"/>
                </a:solidFill>
              </a:rPr>
              <a:t>Chocoladefabriken</a:t>
            </a:r>
            <a:r>
              <a:rPr lang="de-CH" altLang="de-DE" sz="800" i="1" dirty="0">
                <a:solidFill>
                  <a:srgbClr val="5F5F5F"/>
                </a:solidFill>
              </a:rPr>
              <a:t> Lindt &amp; </a:t>
            </a:r>
            <a:r>
              <a:rPr lang="de-CH" altLang="de-DE" sz="800" i="1" dirty="0" err="1">
                <a:solidFill>
                  <a:srgbClr val="5F5F5F"/>
                </a:solidFill>
              </a:rPr>
              <a:t>Sprüngli</a:t>
            </a:r>
            <a:r>
              <a:rPr lang="de-CH" altLang="de-DE" sz="800" i="1" dirty="0">
                <a:solidFill>
                  <a:srgbClr val="5F5F5F"/>
                </a:solidFill>
              </a:rPr>
              <a:t> AG</a:t>
            </a:r>
            <a:br>
              <a:rPr lang="de-CH" altLang="de-DE" sz="800" i="1" dirty="0">
                <a:solidFill>
                  <a:srgbClr val="5F5F5F"/>
                </a:solidFill>
              </a:rPr>
            </a:br>
            <a:r>
              <a:rPr lang="de-CH" altLang="de-DE" sz="800" i="1" dirty="0">
                <a:solidFill>
                  <a:srgbClr val="5F5F5F"/>
                </a:solidFill>
              </a:rPr>
              <a:t>© EDA, Präsenz Schweiz</a:t>
            </a:r>
          </a:p>
          <a:p>
            <a:pPr eaLnBrk="1" hangingPunct="1">
              <a:buFontTx/>
              <a:buNone/>
            </a:pPr>
            <a:endParaRPr lang="de-CH" altLang="de-DE" sz="800" i="1" dirty="0">
              <a:solidFill>
                <a:srgbClr val="5F5F5F"/>
              </a:solidFill>
            </a:endParaRPr>
          </a:p>
        </p:txBody>
      </p:sp>
      <p:sp>
        <p:nvSpPr>
          <p:cNvPr id="819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92DC9321-EB49-43E3-968C-A0F7000529BF}" type="slidenum">
              <a:rPr lang="de-CH" altLang="de-DE" sz="700" smtClean="0">
                <a:solidFill>
                  <a:schemeClr val="bg1"/>
                </a:solidFill>
              </a:rPr>
              <a:pPr eaLnBrk="1" hangingPunct="1">
                <a:spcBef>
                  <a:spcPct val="0"/>
                </a:spcBef>
                <a:buFontTx/>
                <a:buNone/>
              </a:pPr>
              <a:t>7</a:t>
            </a:fld>
            <a:endParaRPr lang="de-CH" altLang="de-DE" sz="7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e-CH" altLang="de-DE"/>
              <a:t>Klischees – Schokolade</a:t>
            </a:r>
          </a:p>
        </p:txBody>
      </p:sp>
      <p:sp>
        <p:nvSpPr>
          <p:cNvPr id="9219" name="Rectangle 3"/>
          <p:cNvSpPr>
            <a:spLocks noGrp="1" noChangeArrowheads="1"/>
          </p:cNvSpPr>
          <p:nvPr>
            <p:ph type="body" idx="1"/>
          </p:nvPr>
        </p:nvSpPr>
        <p:spPr/>
        <p:txBody>
          <a:bodyPr/>
          <a:lstStyle/>
          <a:p>
            <a:r>
              <a:rPr lang="de-CH" altLang="de-DE" sz="1800"/>
              <a:t>Obwohl in der Schweiz kein tropisches Klima herrscht und das Land auch nie eine Kolonialmacht war, bietet es ideale Voraussetzungen für die Produktion von Schokolade.</a:t>
            </a:r>
          </a:p>
          <a:p>
            <a:r>
              <a:rPr lang="de-CH" altLang="de-DE" sz="1800"/>
              <a:t>Die Fliessgeschwindigkeit der vielen Bäche und Flüsse können Mühlen antreiben. Einige Schokoladefabriken wurden deshalb in ehemaligen Getreidemühlen eingerichtet oder in Flussnähe neu gebaut, um den Wasserantrieb auszunutzen.</a:t>
            </a:r>
          </a:p>
          <a:p>
            <a:r>
              <a:rPr lang="de-CH" altLang="de-DE" sz="1800"/>
              <a:t>Ausserdem führen die wichtigsten Handelswege durch die Schweiz, weshalb es einfach ist, Rohmaterial und Know-how zu importieren, was sich auch im kulinarischen Bereich zeigte. </a:t>
            </a:r>
          </a:p>
          <a:p>
            <a:r>
              <a:rPr lang="de-CH" altLang="de-DE" sz="1800"/>
              <a:t>Zur Verbreitung der Schokolade trug im 19. Jahrhundert der aufblühende Tourismus bei, als viele wohlhabende ausländische Feriengäste die Schokolade entdeckten. </a:t>
            </a:r>
          </a:p>
          <a:p>
            <a:endParaRPr lang="de-CH" altLang="de-DE" sz="1800"/>
          </a:p>
          <a:p>
            <a:endParaRPr lang="de-CH" altLang="de-DE" sz="1800"/>
          </a:p>
          <a:p>
            <a:endParaRPr lang="de-CH" altLang="de-DE" sz="1800"/>
          </a:p>
        </p:txBody>
      </p:sp>
      <p:sp>
        <p:nvSpPr>
          <p:cNvPr id="922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B94B1940-B0FD-4E2A-BE6B-AB2FFBFF3A01}" type="slidenum">
              <a:rPr lang="de-CH" altLang="de-DE" sz="700" smtClean="0">
                <a:solidFill>
                  <a:schemeClr val="bg1"/>
                </a:solidFill>
              </a:rPr>
              <a:pPr eaLnBrk="1" hangingPunct="1">
                <a:spcBef>
                  <a:spcPct val="0"/>
                </a:spcBef>
                <a:buFontTx/>
                <a:buNone/>
              </a:pPr>
              <a:t>8</a:t>
            </a:fld>
            <a:endParaRPr lang="de-CH" altLang="de-DE" sz="7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3821517-FA15-544E-8445-81908A0F1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90256">
            <a:off x="2908300" y="2631804"/>
            <a:ext cx="3327400" cy="3327400"/>
          </a:xfrm>
          <a:prstGeom prst="rect">
            <a:avLst/>
          </a:prstGeom>
        </p:spPr>
      </p:pic>
      <p:sp>
        <p:nvSpPr>
          <p:cNvPr id="10242" name="Rectangle 2"/>
          <p:cNvSpPr>
            <a:spLocks noGrp="1" noChangeArrowheads="1"/>
          </p:cNvSpPr>
          <p:nvPr>
            <p:ph type="title"/>
          </p:nvPr>
        </p:nvSpPr>
        <p:spPr/>
        <p:txBody>
          <a:bodyPr/>
          <a:lstStyle/>
          <a:p>
            <a:r>
              <a:rPr lang="de-CH" altLang="de-DE"/>
              <a:t>Klischees – Schokolade</a:t>
            </a:r>
          </a:p>
        </p:txBody>
      </p:sp>
      <p:sp>
        <p:nvSpPr>
          <p:cNvPr id="10243" name="Rectangle 3"/>
          <p:cNvSpPr>
            <a:spLocks noGrp="1" noChangeArrowheads="1"/>
          </p:cNvSpPr>
          <p:nvPr>
            <p:ph type="body" idx="1"/>
          </p:nvPr>
        </p:nvSpPr>
        <p:spPr/>
        <p:txBody>
          <a:bodyPr/>
          <a:lstStyle/>
          <a:p>
            <a:r>
              <a:rPr lang="de-CH" altLang="de-DE" sz="1800" dirty="0"/>
              <a:t>1819 eröffnete François-Louis </a:t>
            </a:r>
            <a:r>
              <a:rPr lang="de-CH" altLang="de-DE" sz="1800" dirty="0" err="1"/>
              <a:t>Cailler</a:t>
            </a:r>
            <a:r>
              <a:rPr lang="de-CH" altLang="de-DE" sz="1800" dirty="0"/>
              <a:t> in </a:t>
            </a:r>
            <a:r>
              <a:rPr lang="de-CH" altLang="de-DE" sz="1800" dirty="0" err="1"/>
              <a:t>Corsier</a:t>
            </a:r>
            <a:r>
              <a:rPr lang="de-CH" altLang="de-DE" sz="1800" dirty="0"/>
              <a:t> eine der ersten mechanisierten Schokolade-Manufakturen und begründete so die älteste noch existierende Schokoladenmarke in der Schweiz. </a:t>
            </a:r>
          </a:p>
          <a:p>
            <a:r>
              <a:rPr lang="de-CH" altLang="de-DE" sz="1800" dirty="0"/>
              <a:t>Damit war die Schokolade in das Land eingezogen, in dem sie bald die grössten Förderer und Pioniere fand. </a:t>
            </a:r>
          </a:p>
          <a:p>
            <a:endParaRPr lang="de-CH" altLang="de-DE" sz="1800" dirty="0"/>
          </a:p>
          <a:p>
            <a:endParaRPr lang="de-CH" altLang="de-DE" sz="1800" dirty="0"/>
          </a:p>
        </p:txBody>
      </p:sp>
      <p:sp>
        <p:nvSpPr>
          <p:cNvPr id="10245" name="Text Box 7"/>
          <p:cNvSpPr txBox="1">
            <a:spLocks noChangeArrowheads="1"/>
          </p:cNvSpPr>
          <p:nvPr/>
        </p:nvSpPr>
        <p:spPr bwMode="auto">
          <a:xfrm>
            <a:off x="3223554" y="5794831"/>
            <a:ext cx="13484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800" i="1" dirty="0">
                <a:solidFill>
                  <a:srgbClr val="5F5F5F"/>
                </a:solidFill>
              </a:rPr>
              <a:t>© EDA, Präsenz Schweiz</a:t>
            </a:r>
          </a:p>
        </p:txBody>
      </p:sp>
      <p:sp>
        <p:nvSpPr>
          <p:cNvPr id="1024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0"/>
              </a:spcBef>
              <a:buFontTx/>
              <a:buNone/>
            </a:pPr>
            <a:fld id="{E75FDAC7-6567-4E24-8013-EBD6FAB4CEBB}" type="slidenum">
              <a:rPr lang="de-CH" altLang="de-DE" sz="700" smtClean="0">
                <a:solidFill>
                  <a:schemeClr val="bg1"/>
                </a:solidFill>
              </a:rPr>
              <a:pPr eaLnBrk="1" hangingPunct="1">
                <a:spcBef>
                  <a:spcPct val="0"/>
                </a:spcBef>
                <a:buFontTx/>
                <a:buNone/>
              </a:pPr>
              <a:t>9</a:t>
            </a:fld>
            <a:endParaRPr lang="de-CH" altLang="de-DE" sz="700">
              <a:solidFill>
                <a:schemeClr val="bg1"/>
              </a:solidFill>
            </a:endParaRPr>
          </a:p>
        </p:txBody>
      </p:sp>
    </p:spTree>
  </p:cSld>
  <p:clrMapOvr>
    <a:masterClrMapping/>
  </p:clrMapOvr>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CH" sz="900" b="0"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CH" sz="900" b="0" i="0" u="none" strike="noStrike" cap="none" normalizeH="0" baseline="0" smtClean="0">
            <a:ln>
              <a:noFill/>
            </a:ln>
            <a:solidFill>
              <a:srgbClr val="000099"/>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A0FDC1EF176014E845E9F54CA3642F8" ma:contentTypeVersion="0" ma:contentTypeDescription="Ein neues Dokument erstellen." ma:contentTypeScope="" ma:versionID="145d731639aeae1d5c3e25ebc554bc97">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5D0D5E-4300-4037-99EC-90B89E641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032E3F4-98F9-41C6-AE5C-7A5418C8778A}">
  <ds:schemaRefs>
    <ds:schemaRef ds:uri="http://schemas.microsoft.com/sharepoint/v3/contenttype/forms"/>
  </ds:schemaRefs>
</ds:datastoreItem>
</file>

<file path=customXml/itemProps3.xml><?xml version="1.0" encoding="utf-8"?>
<ds:datastoreItem xmlns:ds="http://schemas.openxmlformats.org/officeDocument/2006/customXml" ds:itemID="{F72CAD65-BFD5-49DC-8525-1769961C8AD9}">
  <ds:schemaRefs>
    <ds:schemaRef ds:uri="http://purl.org/dc/dcmitype/"/>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2021</Words>
  <Application>Microsoft Macintosh PowerPoint</Application>
  <PresentationFormat>Bildschirmpräsentation (4:3)</PresentationFormat>
  <Paragraphs>179</Paragraphs>
  <Slides>29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29</vt:i4>
      </vt:variant>
    </vt:vector>
  </HeadingPairs>
  <TitlesOfParts>
    <vt:vector size="33" baseType="lpstr">
      <vt:lpstr>Arial Unicode MS</vt:lpstr>
      <vt:lpstr>Arial</vt:lpstr>
      <vt:lpstr>Calibri</vt:lpstr>
      <vt:lpstr>Benutzerdefiniertes Design</vt:lpstr>
      <vt:lpstr>Klischees</vt:lpstr>
      <vt:lpstr>Klischees – Käse </vt:lpstr>
      <vt:lpstr>Klischees – Käse</vt:lpstr>
      <vt:lpstr>Klischees – Käse</vt:lpstr>
      <vt:lpstr>Klischees – Käse</vt:lpstr>
      <vt:lpstr>Klischees – Schokolade </vt:lpstr>
      <vt:lpstr>Klischees – Schokolade </vt:lpstr>
      <vt:lpstr>Klischees – Schokolade</vt:lpstr>
      <vt:lpstr>Klischees – Schokolade</vt:lpstr>
      <vt:lpstr>Klischees – Schokolade</vt:lpstr>
      <vt:lpstr>Klischees – Schokolade</vt:lpstr>
      <vt:lpstr>Klischees – Schokolade</vt:lpstr>
      <vt:lpstr>Klischees – Uhren </vt:lpstr>
      <vt:lpstr>Klischees – Uhren</vt:lpstr>
      <vt:lpstr>Klischees – Uhren</vt:lpstr>
      <vt:lpstr>Klischees – Uhren</vt:lpstr>
      <vt:lpstr>Klischees – Uhren</vt:lpstr>
      <vt:lpstr>Klischees – Uhren</vt:lpstr>
      <vt:lpstr>Klischees – Uhren</vt:lpstr>
      <vt:lpstr>Klischees – Banken </vt:lpstr>
      <vt:lpstr>Klischees – Banken</vt:lpstr>
      <vt:lpstr>Klischees – Banken</vt:lpstr>
      <vt:lpstr>Klischees – Banken</vt:lpstr>
      <vt:lpstr>Klischees – Banken</vt:lpstr>
      <vt:lpstr>Klischees – Banken</vt:lpstr>
      <vt:lpstr>Klischees – Banken</vt:lpstr>
      <vt:lpstr>Klischees – Banken</vt:lpstr>
      <vt:lpstr>PowerPoint-Präsentation</vt:lpstr>
      <vt:lpstr>Bildverzeichnis</vt:lpstr>
    </vt:vector>
  </TitlesOfParts>
  <Company>kik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ben</dc:creator>
  <cp:lastModifiedBy>Meinrad Vieli</cp:lastModifiedBy>
  <cp:revision>58</cp:revision>
  <dcterms:created xsi:type="dcterms:W3CDTF">2007-06-08T08:15:33Z</dcterms:created>
  <dcterms:modified xsi:type="dcterms:W3CDTF">2022-04-20T07:57:30Z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0x010100FA0FDC1EF176014E845E9F54CA3642F8</vt:lpwstr>
  </property>
</Properties>
</file>