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9"/>
  </p:notesMasterIdLst>
  <p:handoutMasterIdLst>
    <p:handoutMasterId r:id="rId20"/>
  </p:handoutMasterIdLst>
  <p:sldIdLst>
    <p:sldId id="269" r:id="rId5"/>
    <p:sldId id="263" r:id="rId6"/>
    <p:sldId id="285" r:id="rId7"/>
    <p:sldId id="286" r:id="rId8"/>
    <p:sldId id="276" r:id="rId9"/>
    <p:sldId id="278" r:id="rId10"/>
    <p:sldId id="270" r:id="rId11"/>
    <p:sldId id="274" r:id="rId12"/>
    <p:sldId id="272" r:id="rId13"/>
    <p:sldId id="264" r:id="rId14"/>
    <p:sldId id="261" r:id="rId15"/>
    <p:sldId id="281" r:id="rId16"/>
    <p:sldId id="280" r:id="rId17"/>
    <p:sldId id="282" r:id="rId18"/>
  </p:sldIdLst>
  <p:sldSz cx="9144000" cy="6858000" type="screen4x3"/>
  <p:notesSz cx="6797675" cy="9926638"/>
  <p:defaultTextStyle>
    <a:defPPr>
      <a:defRPr lang="de-CH"/>
    </a:defPPr>
    <a:lvl1pPr algn="l" rtl="0" fontAlgn="base">
      <a:spcBef>
        <a:spcPct val="0"/>
      </a:spcBef>
      <a:spcAft>
        <a:spcPct val="0"/>
      </a:spcAft>
      <a:defRPr sz="900" kern="1200">
        <a:solidFill>
          <a:srgbClr val="000099"/>
        </a:solidFill>
        <a:latin typeface="Arial" charset="0"/>
        <a:ea typeface="+mn-ea"/>
        <a:cs typeface="Arial" charset="0"/>
      </a:defRPr>
    </a:lvl1pPr>
    <a:lvl2pPr marL="457200" algn="l" rtl="0" fontAlgn="base">
      <a:spcBef>
        <a:spcPct val="0"/>
      </a:spcBef>
      <a:spcAft>
        <a:spcPct val="0"/>
      </a:spcAft>
      <a:defRPr sz="900" kern="1200">
        <a:solidFill>
          <a:srgbClr val="000099"/>
        </a:solidFill>
        <a:latin typeface="Arial" charset="0"/>
        <a:ea typeface="+mn-ea"/>
        <a:cs typeface="Arial" charset="0"/>
      </a:defRPr>
    </a:lvl2pPr>
    <a:lvl3pPr marL="914400" algn="l" rtl="0" fontAlgn="base">
      <a:spcBef>
        <a:spcPct val="0"/>
      </a:spcBef>
      <a:spcAft>
        <a:spcPct val="0"/>
      </a:spcAft>
      <a:defRPr sz="900" kern="1200">
        <a:solidFill>
          <a:srgbClr val="000099"/>
        </a:solidFill>
        <a:latin typeface="Arial" charset="0"/>
        <a:ea typeface="+mn-ea"/>
        <a:cs typeface="Arial" charset="0"/>
      </a:defRPr>
    </a:lvl3pPr>
    <a:lvl4pPr marL="1371600" algn="l" rtl="0" fontAlgn="base">
      <a:spcBef>
        <a:spcPct val="0"/>
      </a:spcBef>
      <a:spcAft>
        <a:spcPct val="0"/>
      </a:spcAft>
      <a:defRPr sz="900" kern="1200">
        <a:solidFill>
          <a:srgbClr val="000099"/>
        </a:solidFill>
        <a:latin typeface="Arial" charset="0"/>
        <a:ea typeface="+mn-ea"/>
        <a:cs typeface="Arial" charset="0"/>
      </a:defRPr>
    </a:lvl4pPr>
    <a:lvl5pPr marL="1828800" algn="l" rtl="0" fontAlgn="base">
      <a:spcBef>
        <a:spcPct val="0"/>
      </a:spcBef>
      <a:spcAft>
        <a:spcPct val="0"/>
      </a:spcAft>
      <a:defRPr sz="900" kern="1200">
        <a:solidFill>
          <a:srgbClr val="000099"/>
        </a:solidFill>
        <a:latin typeface="Arial" charset="0"/>
        <a:ea typeface="+mn-ea"/>
        <a:cs typeface="Arial" charset="0"/>
      </a:defRPr>
    </a:lvl5pPr>
    <a:lvl6pPr marL="2286000" algn="l" defTabSz="914400" rtl="0" eaLnBrk="1" latinLnBrk="0" hangingPunct="1">
      <a:defRPr sz="900" kern="1200">
        <a:solidFill>
          <a:srgbClr val="000099"/>
        </a:solidFill>
        <a:latin typeface="Arial" charset="0"/>
        <a:ea typeface="+mn-ea"/>
        <a:cs typeface="Arial" charset="0"/>
      </a:defRPr>
    </a:lvl6pPr>
    <a:lvl7pPr marL="2743200" algn="l" defTabSz="914400" rtl="0" eaLnBrk="1" latinLnBrk="0" hangingPunct="1">
      <a:defRPr sz="900" kern="1200">
        <a:solidFill>
          <a:srgbClr val="000099"/>
        </a:solidFill>
        <a:latin typeface="Arial" charset="0"/>
        <a:ea typeface="+mn-ea"/>
        <a:cs typeface="Arial" charset="0"/>
      </a:defRPr>
    </a:lvl7pPr>
    <a:lvl8pPr marL="3200400" algn="l" defTabSz="914400" rtl="0" eaLnBrk="1" latinLnBrk="0" hangingPunct="1">
      <a:defRPr sz="900" kern="1200">
        <a:solidFill>
          <a:srgbClr val="000099"/>
        </a:solidFill>
        <a:latin typeface="Arial" charset="0"/>
        <a:ea typeface="+mn-ea"/>
        <a:cs typeface="Arial" charset="0"/>
      </a:defRPr>
    </a:lvl8pPr>
    <a:lvl9pPr marL="3657600" algn="l" defTabSz="914400" rtl="0" eaLnBrk="1" latinLnBrk="0" hangingPunct="1">
      <a:defRPr sz="900" kern="1200">
        <a:solidFill>
          <a:srgbClr val="000099"/>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999999"/>
    <a:srgbClr val="E11A27"/>
    <a:srgbClr val="CCCCCC"/>
    <a:srgbClr val="FF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27" autoAdjust="0"/>
    <p:restoredTop sz="94595" autoAdjust="0"/>
  </p:normalViewPr>
  <p:slideViewPr>
    <p:cSldViewPr showGuides="1">
      <p:cViewPr>
        <p:scale>
          <a:sx n="78" d="100"/>
          <a:sy n="78" d="100"/>
        </p:scale>
        <p:origin x="-456" y="6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spcBef>
                <a:spcPct val="0"/>
              </a:spcBef>
              <a:defRPr sz="1200">
                <a:solidFill>
                  <a:schemeClr val="tx1"/>
                </a:solidFill>
              </a:defRPr>
            </a:lvl1pPr>
          </a:lstStyle>
          <a:p>
            <a:pPr>
              <a:defRPr/>
            </a:pPr>
            <a:endParaRPr lang="de-DE"/>
          </a:p>
        </p:txBody>
      </p:sp>
      <p:sp>
        <p:nvSpPr>
          <p:cNvPr id="1024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lgn="r">
              <a:spcBef>
                <a:spcPct val="0"/>
              </a:spcBef>
              <a:defRPr sz="1200">
                <a:solidFill>
                  <a:schemeClr val="tx1"/>
                </a:solidFill>
              </a:defRPr>
            </a:lvl1pPr>
          </a:lstStyle>
          <a:p>
            <a:pPr>
              <a:defRPr/>
            </a:pPr>
            <a:endParaRPr lang="de-DE"/>
          </a:p>
        </p:txBody>
      </p:sp>
      <p:sp>
        <p:nvSpPr>
          <p:cNvPr id="1024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spcBef>
                <a:spcPct val="0"/>
              </a:spcBef>
              <a:defRPr sz="1200">
                <a:solidFill>
                  <a:schemeClr val="tx1"/>
                </a:solidFill>
              </a:defRPr>
            </a:lvl1pPr>
          </a:lstStyle>
          <a:p>
            <a:pPr>
              <a:defRPr/>
            </a:pPr>
            <a:endParaRPr lang="de-DE"/>
          </a:p>
        </p:txBody>
      </p:sp>
      <p:sp>
        <p:nvSpPr>
          <p:cNvPr id="1024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lgn="r">
              <a:spcBef>
                <a:spcPct val="0"/>
              </a:spcBef>
              <a:defRPr sz="1200">
                <a:solidFill>
                  <a:schemeClr val="tx1"/>
                </a:solidFill>
              </a:defRPr>
            </a:lvl1pPr>
          </a:lstStyle>
          <a:p>
            <a:pPr>
              <a:defRPr/>
            </a:pPr>
            <a:fld id="{C76D2B1D-CE24-4819-82B6-0FED9838D845}" type="slidenum">
              <a:rPr lang="de-CH"/>
              <a:pPr>
                <a:defRPr/>
              </a:pPr>
              <a:t>‹Nr.›</a:t>
            </a:fld>
            <a:endParaRPr lang="de-CH"/>
          </a:p>
        </p:txBody>
      </p:sp>
    </p:spTree>
    <p:extLst>
      <p:ext uri="{BB962C8B-B14F-4D97-AF65-F5344CB8AC3E}">
        <p14:creationId xmlns:p14="http://schemas.microsoft.com/office/powerpoint/2010/main" val="2102411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spcBef>
                <a:spcPct val="0"/>
              </a:spcBef>
              <a:defRPr sz="1200">
                <a:solidFill>
                  <a:schemeClr val="tx1"/>
                </a:solidFill>
              </a:defRPr>
            </a:lvl1pPr>
          </a:lstStyle>
          <a:p>
            <a:pPr>
              <a:defRPr/>
            </a:pPr>
            <a:endParaRPr lang="de-DE"/>
          </a:p>
        </p:txBody>
      </p:sp>
      <p:sp>
        <p:nvSpPr>
          <p:cNvPr id="8195" name="Rectangle 3"/>
          <p:cNvSpPr>
            <a:spLocks noGrp="1" noChangeArrowheads="1"/>
          </p:cNvSpPr>
          <p:nvPr>
            <p:ph type="dt" idx="1"/>
          </p:nvPr>
        </p:nvSpPr>
        <p:spPr bwMode="auto">
          <a:xfrm>
            <a:off x="3849688" y="0"/>
            <a:ext cx="2946400" cy="496888"/>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lvl1pPr algn="r">
              <a:spcBef>
                <a:spcPct val="0"/>
              </a:spcBef>
              <a:defRPr sz="1200">
                <a:solidFill>
                  <a:schemeClr val="tx1"/>
                </a:solidFill>
              </a:defRPr>
            </a:lvl1pPr>
          </a:lstStyle>
          <a:p>
            <a:pPr>
              <a:defRPr/>
            </a:pPr>
            <a:endParaRPr lang="de-DE"/>
          </a:p>
        </p:txBody>
      </p:sp>
      <p:sp>
        <p:nvSpPr>
          <p:cNvPr id="1638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spcBef>
                <a:spcPct val="0"/>
              </a:spcBef>
              <a:defRPr sz="1200">
                <a:solidFill>
                  <a:schemeClr val="tx1"/>
                </a:solidFill>
              </a:defRPr>
            </a:lvl1pPr>
          </a:lstStyle>
          <a:p>
            <a:pPr>
              <a:defRPr/>
            </a:pPr>
            <a:endParaRPr lang="de-DE"/>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1434" tIns="45717" rIns="91434" bIns="45717" numCol="1" anchor="b" anchorCtr="0" compatLnSpc="1">
            <a:prstTxWarp prst="textNoShape">
              <a:avLst/>
            </a:prstTxWarp>
          </a:bodyPr>
          <a:lstStyle>
            <a:lvl1pPr algn="r">
              <a:spcBef>
                <a:spcPct val="0"/>
              </a:spcBef>
              <a:defRPr sz="1200">
                <a:solidFill>
                  <a:schemeClr val="tx1"/>
                </a:solidFill>
              </a:defRPr>
            </a:lvl1pPr>
          </a:lstStyle>
          <a:p>
            <a:pPr>
              <a:defRPr/>
            </a:pPr>
            <a:fld id="{1D39978F-41E1-43AB-A6EB-CB7EA8BB23E8}" type="slidenum">
              <a:rPr lang="de-CH"/>
              <a:pPr>
                <a:defRPr/>
              </a:pPr>
              <a:t>‹Nr.›</a:t>
            </a:fld>
            <a:endParaRPr lang="de-CH"/>
          </a:p>
        </p:txBody>
      </p:sp>
    </p:spTree>
    <p:extLst>
      <p:ext uri="{BB962C8B-B14F-4D97-AF65-F5344CB8AC3E}">
        <p14:creationId xmlns:p14="http://schemas.microsoft.com/office/powerpoint/2010/main" val="13879380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EA1CBB-8679-4739-AFBE-4D18842B2929}" type="slidenum">
              <a:rPr lang="de-CH" altLang="de-DE" smtClean="0"/>
              <a:pPr eaLnBrk="1" hangingPunct="1">
                <a:spcBef>
                  <a:spcPct val="0"/>
                </a:spcBef>
              </a:pPr>
              <a:t>7</a:t>
            </a:fld>
            <a:endParaRPr lang="de-CH" altLang="de-DE"/>
          </a:p>
        </p:txBody>
      </p:sp>
      <p:sp>
        <p:nvSpPr>
          <p:cNvPr id="17411" name="Rectangle 2"/>
          <p:cNvSpPr>
            <a:spLocks noGrp="1" noRot="1" noChangeAspect="1" noChangeArrowheads="1" noTextEdit="1"/>
          </p:cNvSpPr>
          <p:nvPr>
            <p:ph type="sldImg"/>
          </p:nvPr>
        </p:nvSpPr>
        <p:spPr>
          <a:xfrm>
            <a:off x="917575" y="744538"/>
            <a:ext cx="4962525" cy="3722687"/>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192A5FD-FEE8-4162-9B67-872F0309FBBD}" type="slidenum">
              <a:rPr lang="de-CH" altLang="de-DE" smtClean="0"/>
              <a:pPr eaLnBrk="1" hangingPunct="1">
                <a:spcBef>
                  <a:spcPct val="0"/>
                </a:spcBef>
              </a:pPr>
              <a:t>8</a:t>
            </a:fld>
            <a:endParaRPr lang="de-CH" altLang="de-DE"/>
          </a:p>
        </p:txBody>
      </p:sp>
      <p:sp>
        <p:nvSpPr>
          <p:cNvPr id="18435" name="Rectangle 2"/>
          <p:cNvSpPr>
            <a:spLocks noGrp="1" noRot="1" noChangeAspect="1" noChangeArrowheads="1" noTextEdit="1"/>
          </p:cNvSpPr>
          <p:nvPr>
            <p:ph type="sldImg"/>
          </p:nvPr>
        </p:nvSpPr>
        <p:spPr>
          <a:xfrm>
            <a:off x="917575" y="744538"/>
            <a:ext cx="4962525" cy="3722687"/>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EC5405-D3A3-4D87-B7E4-1A84044B1E4A}" type="slidenum">
              <a:rPr lang="de-CH" altLang="de-DE" smtClean="0"/>
              <a:pPr eaLnBrk="1" hangingPunct="1">
                <a:spcBef>
                  <a:spcPct val="0"/>
                </a:spcBef>
              </a:pPr>
              <a:t>9</a:t>
            </a:fld>
            <a:endParaRPr lang="de-CH" altLang="de-DE"/>
          </a:p>
        </p:txBody>
      </p:sp>
      <p:sp>
        <p:nvSpPr>
          <p:cNvPr id="19459" name="Rectangle 2"/>
          <p:cNvSpPr>
            <a:spLocks noGrp="1" noRot="1" noChangeAspect="1" noChangeArrowheads="1" noTextEdit="1"/>
          </p:cNvSpPr>
          <p:nvPr>
            <p:ph type="sldImg"/>
          </p:nvPr>
        </p:nvSpPr>
        <p:spPr>
          <a:xfrm>
            <a:off x="917575" y="744538"/>
            <a:ext cx="4962525" cy="372268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xfrm>
            <a:off x="917575" y="744538"/>
            <a:ext cx="4962525" cy="3722687"/>
          </a:xfrm>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85E6FD-4A15-4F96-811A-AA44843977DF}" type="slidenum">
              <a:rPr lang="de-CH" altLang="de-DE" smtClean="0"/>
              <a:pPr eaLnBrk="1" hangingPunct="1">
                <a:spcBef>
                  <a:spcPct val="0"/>
                </a:spcBef>
              </a:pPr>
              <a:t>11</a:t>
            </a:fld>
            <a:endParaRPr lang="de-CH"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C43EFD-2ADD-4362-85AA-03AC596ACB33}" type="slidenum">
              <a:rPr lang="de-CH"/>
              <a:pPr>
                <a:defRPr/>
              </a:pPr>
              <a:t>‹Nr.›</a:t>
            </a:fld>
            <a:endParaRPr lang="de-CH"/>
          </a:p>
        </p:txBody>
      </p:sp>
    </p:spTree>
    <p:extLst>
      <p:ext uri="{BB962C8B-B14F-4D97-AF65-F5344CB8AC3E}">
        <p14:creationId xmlns:p14="http://schemas.microsoft.com/office/powerpoint/2010/main" val="428928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B653D8-F04C-4B66-86D2-96AC36FA84DD}" type="slidenum">
              <a:rPr lang="de-CH"/>
              <a:pPr>
                <a:defRPr/>
              </a:pPr>
              <a:t>‹Nr.›</a:t>
            </a:fld>
            <a:endParaRPr lang="de-CH"/>
          </a:p>
        </p:txBody>
      </p:sp>
    </p:spTree>
    <p:extLst>
      <p:ext uri="{BB962C8B-B14F-4D97-AF65-F5344CB8AC3E}">
        <p14:creationId xmlns:p14="http://schemas.microsoft.com/office/powerpoint/2010/main" val="192455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7800" y="203200"/>
            <a:ext cx="2159000" cy="58070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6038" y="203200"/>
            <a:ext cx="6329362" cy="58070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6532F0-1C97-4F73-B0E5-A9D20956ADF0}" type="slidenum">
              <a:rPr lang="de-CH"/>
              <a:pPr>
                <a:defRPr/>
              </a:pPr>
              <a:t>‹Nr.›</a:t>
            </a:fld>
            <a:endParaRPr lang="de-CH"/>
          </a:p>
        </p:txBody>
      </p:sp>
    </p:spTree>
    <p:extLst>
      <p:ext uri="{BB962C8B-B14F-4D97-AF65-F5344CB8AC3E}">
        <p14:creationId xmlns:p14="http://schemas.microsoft.com/office/powerpoint/2010/main" val="414126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038" y="203200"/>
            <a:ext cx="5965825" cy="719138"/>
          </a:xfrm>
        </p:spPr>
        <p:txBody>
          <a:bodyPr/>
          <a:lstStyle/>
          <a:p>
            <a:r>
              <a:rPr lang="en-US"/>
              <a:t>Click to edit Master title style</a:t>
            </a:r>
          </a:p>
        </p:txBody>
      </p:sp>
      <p:sp>
        <p:nvSpPr>
          <p:cNvPr id="3" name="Table Placeholder 2"/>
          <p:cNvSpPr>
            <a:spLocks noGrp="1"/>
          </p:cNvSpPr>
          <p:nvPr>
            <p:ph type="tbl" idx="1"/>
          </p:nvPr>
        </p:nvSpPr>
        <p:spPr>
          <a:xfrm>
            <a:off x="457200" y="1484313"/>
            <a:ext cx="8229600" cy="4525962"/>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C0DF93-717C-4709-830A-512B8B73A666}" type="slidenum">
              <a:rPr lang="de-CH"/>
              <a:pPr>
                <a:defRPr/>
              </a:pPr>
              <a:t>‹Nr.›</a:t>
            </a:fld>
            <a:endParaRPr lang="de-CH"/>
          </a:p>
        </p:txBody>
      </p:sp>
    </p:spTree>
    <p:extLst>
      <p:ext uri="{BB962C8B-B14F-4D97-AF65-F5344CB8AC3E}">
        <p14:creationId xmlns:p14="http://schemas.microsoft.com/office/powerpoint/2010/main" val="2822110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D6B4-A24F-4756-B64B-E66CD552BD1F}" type="slidenum">
              <a:rPr lang="de-CH"/>
              <a:pPr>
                <a:defRPr/>
              </a:pPr>
              <a:t>‹Nr.›</a:t>
            </a:fld>
            <a:endParaRPr lang="de-CH"/>
          </a:p>
        </p:txBody>
      </p:sp>
    </p:spTree>
    <p:extLst>
      <p:ext uri="{BB962C8B-B14F-4D97-AF65-F5344CB8AC3E}">
        <p14:creationId xmlns:p14="http://schemas.microsoft.com/office/powerpoint/2010/main" val="206772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00C082-3AFE-4228-A4A7-523DFD4D37A9}" type="slidenum">
              <a:rPr lang="de-CH"/>
              <a:pPr>
                <a:defRPr/>
              </a:pPr>
              <a:t>‹Nr.›</a:t>
            </a:fld>
            <a:endParaRPr lang="de-CH"/>
          </a:p>
        </p:txBody>
      </p:sp>
    </p:spTree>
    <p:extLst>
      <p:ext uri="{BB962C8B-B14F-4D97-AF65-F5344CB8AC3E}">
        <p14:creationId xmlns:p14="http://schemas.microsoft.com/office/powerpoint/2010/main" val="422076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ACDB9A-9265-494A-AB7A-C66C9AC6692F}" type="slidenum">
              <a:rPr lang="de-CH"/>
              <a:pPr>
                <a:defRPr/>
              </a:pPr>
              <a:t>‹Nr.›</a:t>
            </a:fld>
            <a:endParaRPr lang="de-CH"/>
          </a:p>
        </p:txBody>
      </p:sp>
    </p:spTree>
    <p:extLst>
      <p:ext uri="{BB962C8B-B14F-4D97-AF65-F5344CB8AC3E}">
        <p14:creationId xmlns:p14="http://schemas.microsoft.com/office/powerpoint/2010/main" val="32981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65624E-0B93-4AA6-B88B-743CDD094EA4}" type="slidenum">
              <a:rPr lang="de-CH"/>
              <a:pPr>
                <a:defRPr/>
              </a:pPr>
              <a:t>‹Nr.›</a:t>
            </a:fld>
            <a:endParaRPr lang="de-CH"/>
          </a:p>
        </p:txBody>
      </p:sp>
    </p:spTree>
    <p:extLst>
      <p:ext uri="{BB962C8B-B14F-4D97-AF65-F5344CB8AC3E}">
        <p14:creationId xmlns:p14="http://schemas.microsoft.com/office/powerpoint/2010/main" val="134182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E5002B-EA21-4DD5-9258-DE549E6BEA50}" type="slidenum">
              <a:rPr lang="de-CH"/>
              <a:pPr>
                <a:defRPr/>
              </a:pPr>
              <a:t>‹Nr.›</a:t>
            </a:fld>
            <a:endParaRPr lang="de-CH"/>
          </a:p>
        </p:txBody>
      </p:sp>
    </p:spTree>
    <p:extLst>
      <p:ext uri="{BB962C8B-B14F-4D97-AF65-F5344CB8AC3E}">
        <p14:creationId xmlns:p14="http://schemas.microsoft.com/office/powerpoint/2010/main" val="188341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E5CB2F-3D8D-4646-8199-7C90BEF37683}" type="slidenum">
              <a:rPr lang="de-CH"/>
              <a:pPr>
                <a:defRPr/>
              </a:pPr>
              <a:t>‹Nr.›</a:t>
            </a:fld>
            <a:endParaRPr lang="de-CH"/>
          </a:p>
        </p:txBody>
      </p:sp>
    </p:spTree>
    <p:extLst>
      <p:ext uri="{BB962C8B-B14F-4D97-AF65-F5344CB8AC3E}">
        <p14:creationId xmlns:p14="http://schemas.microsoft.com/office/powerpoint/2010/main" val="127505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014B6-D6B1-468F-8B8A-C0758A603E4F}" type="slidenum">
              <a:rPr lang="de-CH"/>
              <a:pPr>
                <a:defRPr/>
              </a:pPr>
              <a:t>‹Nr.›</a:t>
            </a:fld>
            <a:endParaRPr lang="de-CH"/>
          </a:p>
        </p:txBody>
      </p:sp>
    </p:spTree>
    <p:extLst>
      <p:ext uri="{BB962C8B-B14F-4D97-AF65-F5344CB8AC3E}">
        <p14:creationId xmlns:p14="http://schemas.microsoft.com/office/powerpoint/2010/main" val="403181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8658C2-D931-40C7-AF1F-96CC51653BA5}" type="slidenum">
              <a:rPr lang="de-CH"/>
              <a:pPr>
                <a:defRPr/>
              </a:pPr>
              <a:t>‹Nr.›</a:t>
            </a:fld>
            <a:endParaRPr lang="de-CH"/>
          </a:p>
        </p:txBody>
      </p:sp>
    </p:spTree>
    <p:extLst>
      <p:ext uri="{BB962C8B-B14F-4D97-AF65-F5344CB8AC3E}">
        <p14:creationId xmlns:p14="http://schemas.microsoft.com/office/powerpoint/2010/main" val="78921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46038" y="203200"/>
            <a:ext cx="5965825" cy="71913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a:t>Lektionsplan „Lektionsname“ …stufe</a:t>
            </a:r>
          </a:p>
        </p:txBody>
      </p:sp>
      <p:sp>
        <p:nvSpPr>
          <p:cNvPr id="1027" name="Rectangle 3"/>
          <p:cNvSpPr>
            <a:spLocks noGrp="1" noChangeArrowheads="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a:t>Textmasterformate durch Klicken bearbeiten</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defRPr>
            </a:lvl1pPr>
          </a:lstStyle>
          <a:p>
            <a:pPr>
              <a:defRPr/>
            </a:pPr>
            <a:endParaRPr lang="en-US"/>
          </a:p>
        </p:txBody>
      </p:sp>
      <p:sp>
        <p:nvSpPr>
          <p:cNvPr id="1030" name="Text Box 7"/>
          <p:cNvSpPr txBox="1">
            <a:spLocks noChangeArrowheads="1"/>
          </p:cNvSpPr>
          <p:nvPr/>
        </p:nvSpPr>
        <p:spPr bwMode="auto">
          <a:xfrm>
            <a:off x="0" y="0"/>
            <a:ext cx="9144000" cy="144463"/>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r>
              <a:rPr lang="de-CH" altLang="de-DE" sz="800">
                <a:solidFill>
                  <a:schemeClr val="bg1"/>
                </a:solidFill>
                <a:latin typeface="Arial Unicode MS" pitchFamily="34" charset="-128"/>
              </a:rPr>
              <a:t>05 / Die Schweiz</a:t>
            </a:r>
          </a:p>
        </p:txBody>
      </p:sp>
      <p:sp>
        <p:nvSpPr>
          <p:cNvPr id="1031" name="Text Box 8"/>
          <p:cNvSpPr txBox="1">
            <a:spLocks noChangeArrowheads="1"/>
          </p:cNvSpPr>
          <p:nvPr/>
        </p:nvSpPr>
        <p:spPr bwMode="auto">
          <a:xfrm>
            <a:off x="0" y="981075"/>
            <a:ext cx="9144000" cy="144463"/>
          </a:xfrm>
          <a:prstGeom prst="rect">
            <a:avLst/>
          </a:prstGeom>
          <a:solidFill>
            <a:srgbClr val="E11A2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spAutoFit/>
          </a:bodyPr>
          <a:lstStyle>
            <a:lvl1pPr marL="342900" indent="-342900" eaLnBrk="0" hangingPunct="0">
              <a:defRPr sz="900">
                <a:solidFill>
                  <a:srgbClr val="000099"/>
                </a:solidFill>
                <a:latin typeface="Arial" charset="0"/>
                <a:cs typeface="Arial" charset="0"/>
              </a:defRPr>
            </a:lvl1pPr>
            <a:lvl2pPr marL="742950" indent="-285750" eaLnBrk="0" hangingPunct="0">
              <a:defRPr sz="900">
                <a:solidFill>
                  <a:srgbClr val="000099"/>
                </a:solidFill>
                <a:latin typeface="Arial" charset="0"/>
                <a:cs typeface="Arial" charset="0"/>
              </a:defRPr>
            </a:lvl2pPr>
            <a:lvl3pPr marL="1143000" indent="-228600" eaLnBrk="0" hangingPunct="0">
              <a:defRPr sz="900">
                <a:solidFill>
                  <a:srgbClr val="000099"/>
                </a:solidFill>
                <a:latin typeface="Arial" charset="0"/>
                <a:cs typeface="Arial" charset="0"/>
              </a:defRPr>
            </a:lvl3pPr>
            <a:lvl4pPr marL="1600200" indent="-228600" eaLnBrk="0" hangingPunct="0">
              <a:defRPr sz="900">
                <a:solidFill>
                  <a:srgbClr val="000099"/>
                </a:solidFill>
                <a:latin typeface="Arial" charset="0"/>
                <a:cs typeface="Arial" charset="0"/>
              </a:defRPr>
            </a:lvl4pPr>
            <a:lvl5pPr marL="2057400" indent="-228600" eaLnBrk="0" hangingPunct="0">
              <a:defRPr sz="900">
                <a:solidFill>
                  <a:srgbClr val="000099"/>
                </a:solidFill>
                <a:latin typeface="Arial" charset="0"/>
                <a:cs typeface="Arial" charset="0"/>
              </a:defRPr>
            </a:lvl5pPr>
            <a:lvl6pPr marL="2514600" indent="-228600" eaLnBrk="0" fontAlgn="base" hangingPunct="0">
              <a:spcBef>
                <a:spcPct val="0"/>
              </a:spcBef>
              <a:spcAft>
                <a:spcPct val="0"/>
              </a:spcAft>
              <a:defRPr sz="900">
                <a:solidFill>
                  <a:srgbClr val="000099"/>
                </a:solidFill>
                <a:latin typeface="Arial" charset="0"/>
                <a:cs typeface="Arial" charset="0"/>
              </a:defRPr>
            </a:lvl6pPr>
            <a:lvl7pPr marL="2971800" indent="-228600" eaLnBrk="0" fontAlgn="base" hangingPunct="0">
              <a:spcBef>
                <a:spcPct val="0"/>
              </a:spcBef>
              <a:spcAft>
                <a:spcPct val="0"/>
              </a:spcAft>
              <a:defRPr sz="900">
                <a:solidFill>
                  <a:srgbClr val="000099"/>
                </a:solidFill>
                <a:latin typeface="Arial" charset="0"/>
                <a:cs typeface="Arial" charset="0"/>
              </a:defRPr>
            </a:lvl7pPr>
            <a:lvl8pPr marL="3429000" indent="-228600" eaLnBrk="0" fontAlgn="base" hangingPunct="0">
              <a:spcBef>
                <a:spcPct val="0"/>
              </a:spcBef>
              <a:spcAft>
                <a:spcPct val="0"/>
              </a:spcAft>
              <a:defRPr sz="900">
                <a:solidFill>
                  <a:srgbClr val="000099"/>
                </a:solidFill>
                <a:latin typeface="Arial" charset="0"/>
                <a:cs typeface="Arial" charset="0"/>
              </a:defRPr>
            </a:lvl8pPr>
            <a:lvl9pPr marL="3886200" indent="-228600" eaLnBrk="0" fontAlgn="base" hangingPunct="0">
              <a:spcBef>
                <a:spcPct val="0"/>
              </a:spcBef>
              <a:spcAft>
                <a:spcPct val="0"/>
              </a:spcAft>
              <a:defRPr sz="900">
                <a:solidFill>
                  <a:srgbClr val="000099"/>
                </a:solidFill>
                <a:latin typeface="Arial" charset="0"/>
                <a:cs typeface="Arial" charset="0"/>
              </a:defRPr>
            </a:lvl9pPr>
          </a:lstStyle>
          <a:p>
            <a:pPr algn="r" eaLnBrk="1" hangingPunct="1">
              <a:spcBef>
                <a:spcPct val="50000"/>
              </a:spcBef>
              <a:defRPr/>
            </a:pPr>
            <a:endParaRPr lang="de-DE" altLang="de-DE" sz="800">
              <a:solidFill>
                <a:schemeClr val="tx1"/>
              </a:solidFill>
              <a:latin typeface="Calibri" pitchFamily="34" charset="0"/>
            </a:endParaRPr>
          </a:p>
        </p:txBody>
      </p:sp>
      <p:sp>
        <p:nvSpPr>
          <p:cNvPr id="15366" name="Rectangle 6"/>
          <p:cNvSpPr>
            <a:spLocks noGrp="1" noChangeArrowheads="1"/>
          </p:cNvSpPr>
          <p:nvPr>
            <p:ph type="sldNum" sz="quarter" idx="4"/>
          </p:nvPr>
        </p:nvSpPr>
        <p:spPr bwMode="auto">
          <a:xfrm>
            <a:off x="7062788" y="9445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700">
                <a:solidFill>
                  <a:schemeClr val="bg1"/>
                </a:solidFill>
              </a:defRPr>
            </a:lvl1pPr>
          </a:lstStyle>
          <a:p>
            <a:pPr>
              <a:defRPr/>
            </a:pPr>
            <a:fld id="{724519D0-D01D-41EF-B945-A1FE0B5FA326}" type="slidenum">
              <a:rPr lang="de-CH"/>
              <a:pPr>
                <a:defRPr/>
              </a:pPr>
              <a:t>‹Nr.›</a:t>
            </a:fld>
            <a:endParaRPr lang="de-CH"/>
          </a:p>
        </p:txBody>
      </p:sp>
      <p:pic>
        <p:nvPicPr>
          <p:cNvPr id="1033" name="Picture 11" descr="pol_00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8063" y="176213"/>
            <a:ext cx="305593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4" descr="Logo Schweiz"/>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55050" y="6275388"/>
            <a:ext cx="3095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marL="342900" indent="-342900" algn="l" rtl="0" eaLnBrk="0" fontAlgn="base" hangingPunct="0">
        <a:spcBef>
          <a:spcPct val="20000"/>
        </a:spcBef>
        <a:spcAft>
          <a:spcPct val="0"/>
        </a:spcAft>
        <a:defRPr sz="2000" b="1">
          <a:solidFill>
            <a:schemeClr val="bg1"/>
          </a:solidFill>
          <a:latin typeface="+mj-lt"/>
          <a:ea typeface="+mj-ea"/>
          <a:cs typeface="+mj-cs"/>
        </a:defRPr>
      </a:lvl1pPr>
      <a:lvl2pPr marL="342900" indent="-342900" algn="l" rtl="0" eaLnBrk="0" fontAlgn="base" hangingPunct="0">
        <a:spcBef>
          <a:spcPct val="20000"/>
        </a:spcBef>
        <a:spcAft>
          <a:spcPct val="0"/>
        </a:spcAft>
        <a:defRPr sz="2000" b="1">
          <a:solidFill>
            <a:schemeClr val="bg1"/>
          </a:solidFill>
          <a:latin typeface="Arial" charset="0"/>
          <a:cs typeface="Arial" charset="0"/>
        </a:defRPr>
      </a:lvl2pPr>
      <a:lvl3pPr marL="342900" indent="-342900" algn="l" rtl="0" eaLnBrk="0" fontAlgn="base" hangingPunct="0">
        <a:spcBef>
          <a:spcPct val="20000"/>
        </a:spcBef>
        <a:spcAft>
          <a:spcPct val="0"/>
        </a:spcAft>
        <a:defRPr sz="2000" b="1">
          <a:solidFill>
            <a:schemeClr val="bg1"/>
          </a:solidFill>
          <a:latin typeface="Arial" charset="0"/>
          <a:cs typeface="Arial" charset="0"/>
        </a:defRPr>
      </a:lvl3pPr>
      <a:lvl4pPr marL="342900" indent="-342900" algn="l" rtl="0" eaLnBrk="0" fontAlgn="base" hangingPunct="0">
        <a:spcBef>
          <a:spcPct val="20000"/>
        </a:spcBef>
        <a:spcAft>
          <a:spcPct val="0"/>
        </a:spcAft>
        <a:defRPr sz="2000" b="1">
          <a:solidFill>
            <a:schemeClr val="bg1"/>
          </a:solidFill>
          <a:latin typeface="Arial" charset="0"/>
          <a:cs typeface="Arial" charset="0"/>
        </a:defRPr>
      </a:lvl4pPr>
      <a:lvl5pPr marL="342900" indent="-342900" algn="l" rtl="0" eaLnBrk="0" fontAlgn="base" hangingPunct="0">
        <a:spcBef>
          <a:spcPct val="20000"/>
        </a:spcBef>
        <a:spcAft>
          <a:spcPct val="0"/>
        </a:spcAft>
        <a:defRPr sz="2000" b="1">
          <a:solidFill>
            <a:schemeClr val="bg1"/>
          </a:solidFill>
          <a:latin typeface="Arial" charset="0"/>
          <a:cs typeface="Arial" charset="0"/>
        </a:defRPr>
      </a:lvl5pPr>
      <a:lvl6pPr marL="800100" indent="-342900" algn="l" rtl="0" fontAlgn="base">
        <a:spcBef>
          <a:spcPct val="20000"/>
        </a:spcBef>
        <a:spcAft>
          <a:spcPct val="0"/>
        </a:spcAft>
        <a:defRPr sz="2000" b="1">
          <a:solidFill>
            <a:schemeClr val="bg1"/>
          </a:solidFill>
          <a:latin typeface="Arial" charset="0"/>
          <a:cs typeface="Arial" charset="0"/>
        </a:defRPr>
      </a:lvl6pPr>
      <a:lvl7pPr marL="1257300" indent="-342900" algn="l" rtl="0" fontAlgn="base">
        <a:spcBef>
          <a:spcPct val="20000"/>
        </a:spcBef>
        <a:spcAft>
          <a:spcPct val="0"/>
        </a:spcAft>
        <a:defRPr sz="2000" b="1">
          <a:solidFill>
            <a:schemeClr val="bg1"/>
          </a:solidFill>
          <a:latin typeface="Arial" charset="0"/>
          <a:cs typeface="Arial" charset="0"/>
        </a:defRPr>
      </a:lvl7pPr>
      <a:lvl8pPr marL="1714500" indent="-342900" algn="l" rtl="0" fontAlgn="base">
        <a:spcBef>
          <a:spcPct val="20000"/>
        </a:spcBef>
        <a:spcAft>
          <a:spcPct val="0"/>
        </a:spcAft>
        <a:defRPr sz="2000" b="1">
          <a:solidFill>
            <a:schemeClr val="bg1"/>
          </a:solidFill>
          <a:latin typeface="Arial" charset="0"/>
          <a:cs typeface="Arial" charset="0"/>
        </a:defRPr>
      </a:lvl8pPr>
      <a:lvl9pPr marL="2171700" indent="-342900" algn="l" rtl="0" fontAlgn="base">
        <a:spcBef>
          <a:spcPct val="20000"/>
        </a:spcBef>
        <a:spcAft>
          <a:spcPct val="0"/>
        </a:spcAft>
        <a:defRPr sz="2000"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Calibri" pitchFamily="34" charset="0"/>
          <a:cs typeface="+mn-cs"/>
        </a:defRPr>
      </a:lvl2pPr>
      <a:lvl3pPr marL="1143000" indent="-228600" algn="l" rtl="0" eaLnBrk="0" fontAlgn="base" hangingPunct="0">
        <a:spcBef>
          <a:spcPct val="20000"/>
        </a:spcBef>
        <a:spcAft>
          <a:spcPct val="0"/>
        </a:spcAft>
        <a:buChar char="•"/>
        <a:defRPr sz="1600">
          <a:solidFill>
            <a:schemeClr val="tx1"/>
          </a:solidFill>
          <a:latin typeface="Calibri" pitchFamily="34" charset="0"/>
          <a:cs typeface="+mn-cs"/>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mn-cs"/>
        </a:defRPr>
      </a:lvl4pPr>
      <a:lvl5pPr marL="2057400" indent="-228600" algn="l" rtl="0" eaLnBrk="0" fontAlgn="base" hangingPunct="0">
        <a:spcBef>
          <a:spcPct val="20000"/>
        </a:spcBef>
        <a:spcAft>
          <a:spcPct val="0"/>
        </a:spcAft>
        <a:buChar char="»"/>
        <a:defRPr sz="1600">
          <a:solidFill>
            <a:schemeClr val="tx1"/>
          </a:solidFill>
          <a:latin typeface="Calibri" pitchFamily="34" charset="0"/>
          <a:cs typeface="+mn-cs"/>
        </a:defRPr>
      </a:lvl5pPr>
      <a:lvl6pPr marL="2514600" indent="-228600" algn="l" rtl="0" fontAlgn="base">
        <a:spcBef>
          <a:spcPct val="20000"/>
        </a:spcBef>
        <a:spcAft>
          <a:spcPct val="0"/>
        </a:spcAft>
        <a:buChar char="»"/>
        <a:defRPr sz="1600">
          <a:solidFill>
            <a:schemeClr val="tx1"/>
          </a:solidFill>
          <a:latin typeface="Calibri" pitchFamily="34" charset="0"/>
          <a:cs typeface="+mn-cs"/>
        </a:defRPr>
      </a:lvl6pPr>
      <a:lvl7pPr marL="2971800" indent="-228600" algn="l" rtl="0" fontAlgn="base">
        <a:spcBef>
          <a:spcPct val="20000"/>
        </a:spcBef>
        <a:spcAft>
          <a:spcPct val="0"/>
        </a:spcAft>
        <a:buChar char="»"/>
        <a:defRPr sz="1600">
          <a:solidFill>
            <a:schemeClr val="tx1"/>
          </a:solidFill>
          <a:latin typeface="Calibri" pitchFamily="34" charset="0"/>
          <a:cs typeface="+mn-cs"/>
        </a:defRPr>
      </a:lvl7pPr>
      <a:lvl8pPr marL="3429000" indent="-228600" algn="l" rtl="0" fontAlgn="base">
        <a:spcBef>
          <a:spcPct val="20000"/>
        </a:spcBef>
        <a:spcAft>
          <a:spcPct val="0"/>
        </a:spcAft>
        <a:buChar char="»"/>
        <a:defRPr sz="1600">
          <a:solidFill>
            <a:schemeClr val="tx1"/>
          </a:solidFill>
          <a:latin typeface="Calibri" pitchFamily="34" charset="0"/>
          <a:cs typeface="+mn-cs"/>
        </a:defRPr>
      </a:lvl8pPr>
      <a:lvl9pPr marL="3886200" indent="-228600" algn="l" rtl="0" fontAlgn="base">
        <a:spcBef>
          <a:spcPct val="20000"/>
        </a:spcBef>
        <a:spcAft>
          <a:spcPct val="0"/>
        </a:spcAft>
        <a:buChar char="»"/>
        <a:defRPr sz="1600">
          <a:solidFill>
            <a:schemeClr val="tx1"/>
          </a:solidFill>
          <a:latin typeface="Calibri" pitchFamily="34"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p:txBody>
          <a:bodyPr/>
          <a:lstStyle/>
          <a:p>
            <a:r>
              <a:rPr lang="de-CH" altLang="de-DE"/>
              <a:t>Das politische System der Schweiz</a:t>
            </a:r>
            <a:endParaRPr lang="de-DE" altLang="de-DE"/>
          </a:p>
        </p:txBody>
      </p:sp>
      <p:sp>
        <p:nvSpPr>
          <p:cNvPr id="205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1BC5912A-296C-4DFA-A22D-D8F5C8E7C84E}" type="slidenum">
              <a:rPr lang="de-CH" altLang="de-DE" sz="700" smtClean="0">
                <a:solidFill>
                  <a:schemeClr val="bg1"/>
                </a:solidFill>
              </a:rPr>
              <a:pPr eaLnBrk="1" hangingPunct="1">
                <a:buFontTx/>
                <a:buNone/>
              </a:pPr>
              <a:t>1</a:t>
            </a:fld>
            <a:endParaRPr lang="de-CH" altLang="de-DE" sz="700">
              <a:solidFill>
                <a:schemeClr val="bg1"/>
              </a:solidFill>
            </a:endParaRPr>
          </a:p>
        </p:txBody>
      </p:sp>
      <p:sp>
        <p:nvSpPr>
          <p:cNvPr id="2052" name="Text Box 7"/>
          <p:cNvSpPr txBox="1">
            <a:spLocks noChangeArrowheads="1"/>
          </p:cNvSpPr>
          <p:nvPr/>
        </p:nvSpPr>
        <p:spPr bwMode="auto">
          <a:xfrm>
            <a:off x="1258888" y="5646738"/>
            <a:ext cx="1390124"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900" i="1" dirty="0">
                <a:solidFill>
                  <a:srgbClr val="5F5F5F"/>
                </a:solidFill>
              </a:rPr>
              <a:t>Schweizer Bundeshaus</a:t>
            </a:r>
          </a:p>
          <a:p>
            <a:pPr eaLnBrk="1" hangingPunct="1">
              <a:spcBef>
                <a:spcPct val="20000"/>
              </a:spcBef>
              <a:buFontTx/>
              <a:buNone/>
            </a:pPr>
            <a:r>
              <a:rPr lang="en-US" altLang="de-DE" sz="800" dirty="0">
                <a:solidFill>
                  <a:srgbClr val="5F5F5F"/>
                </a:solidFill>
              </a:rPr>
              <a:t>© EDA, </a:t>
            </a:r>
            <a:r>
              <a:rPr lang="en-US" altLang="de-DE" sz="800" dirty="0" err="1">
                <a:solidFill>
                  <a:srgbClr val="5F5F5F"/>
                </a:solidFill>
              </a:rPr>
              <a:t>Präsenz</a:t>
            </a:r>
            <a:r>
              <a:rPr lang="en-US" altLang="de-DE" sz="800" dirty="0">
                <a:solidFill>
                  <a:srgbClr val="5F5F5F"/>
                </a:solidFill>
              </a:rPr>
              <a:t> </a:t>
            </a:r>
            <a:r>
              <a:rPr lang="en-US" altLang="de-DE" sz="800" dirty="0" err="1">
                <a:solidFill>
                  <a:srgbClr val="5F5F5F"/>
                </a:solidFill>
              </a:rPr>
              <a:t>Schweiz</a:t>
            </a:r>
            <a:endParaRPr lang="en-US" altLang="de-DE" sz="800" dirty="0">
              <a:solidFill>
                <a:srgbClr val="5F5F5F"/>
              </a:solidFill>
            </a:endParaRPr>
          </a:p>
        </p:txBody>
      </p:sp>
      <p:pic>
        <p:nvPicPr>
          <p:cNvPr id="2053" name="Picture 9" descr="pol_0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652588"/>
            <a:ext cx="60483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de-CH" altLang="de-DE"/>
              <a:t>Verfassungsinitiative und Gesetzesreferendum</a:t>
            </a:r>
            <a:endParaRPr lang="de-DE" altLang="de-DE"/>
          </a:p>
        </p:txBody>
      </p:sp>
      <p:sp>
        <p:nvSpPr>
          <p:cNvPr id="11267" name="Inhaltsplatzhalter 2"/>
          <p:cNvSpPr>
            <a:spLocks noGrp="1"/>
          </p:cNvSpPr>
          <p:nvPr>
            <p:ph idx="1"/>
          </p:nvPr>
        </p:nvSpPr>
        <p:spPr>
          <a:xfrm>
            <a:off x="457200" y="1484313"/>
            <a:ext cx="6059488" cy="4873625"/>
          </a:xfrm>
        </p:spPr>
        <p:txBody>
          <a:bodyPr/>
          <a:lstStyle/>
          <a:p>
            <a:pPr marL="0" indent="0" eaLnBrk="1" hangingPunct="1">
              <a:buFontTx/>
              <a:buNone/>
            </a:pPr>
            <a:r>
              <a:rPr lang="de-CH" altLang="de-DE" sz="1800" b="1"/>
              <a:t>Das Volk entscheidet selber!</a:t>
            </a:r>
          </a:p>
          <a:p>
            <a:pPr marL="0" indent="0" eaLnBrk="1" hangingPunct="1">
              <a:buFontTx/>
              <a:buNone/>
            </a:pPr>
            <a:endParaRPr lang="de-CH" altLang="de-DE" sz="1800"/>
          </a:p>
          <a:p>
            <a:pPr marL="0" indent="0" eaLnBrk="1" hangingPunct="1">
              <a:buFontTx/>
              <a:buNone/>
            </a:pPr>
            <a:r>
              <a:rPr lang="de-CH" altLang="de-DE" sz="1800"/>
              <a:t>In einer direkten Demokratie wählt das Volk nicht nur Abgeordnete in die verschiedenen Parlamente auf kommunaler, kantonaler und nationaler Ebene, sondern stimmt auch über alle wichtigen Fragen direkt mit ab. </a:t>
            </a:r>
          </a:p>
          <a:p>
            <a:pPr marL="0" indent="0" eaLnBrk="1" hangingPunct="1">
              <a:buFontTx/>
              <a:buNone/>
            </a:pPr>
            <a:endParaRPr lang="de-CH" altLang="de-DE" sz="1800"/>
          </a:p>
          <a:p>
            <a:pPr marL="0" indent="0" eaLnBrk="1" hangingPunct="1">
              <a:buFontTx/>
              <a:buNone/>
            </a:pPr>
            <a:r>
              <a:rPr lang="de-CH" altLang="de-DE" sz="1800"/>
              <a:t>Jede Bürgerin und jeder Bürger kann ein Thema zur Sprache bringen, über das abgestimmt werden soll. Hierfür stehen verschiedene politische Instrumente zu Verfügung: die </a:t>
            </a:r>
            <a:r>
              <a:rPr lang="de-CH" altLang="de-DE" sz="1800" b="1"/>
              <a:t>Initiative</a:t>
            </a:r>
            <a:r>
              <a:rPr lang="de-CH" altLang="de-DE" sz="1800"/>
              <a:t> und das </a:t>
            </a:r>
            <a:r>
              <a:rPr lang="de-CH" altLang="de-DE" sz="1800" b="1"/>
              <a:t>Referendum.</a:t>
            </a:r>
          </a:p>
          <a:p>
            <a:pPr marL="0" indent="0" eaLnBrk="1" hangingPunct="1">
              <a:buFontTx/>
              <a:buNone/>
            </a:pPr>
            <a:endParaRPr lang="de-CH" altLang="de-DE" sz="1800" b="1"/>
          </a:p>
          <a:p>
            <a:pPr marL="0" indent="0" eaLnBrk="1" hangingPunct="1">
              <a:buFontTx/>
              <a:buNone/>
            </a:pPr>
            <a:r>
              <a:rPr lang="de-CH" altLang="de-DE" sz="1800"/>
              <a:t>Das Volk soll und darf mitbestimmen, wie die Politik des Landes, des Kantons oder der Gemeinde aussieht.</a:t>
            </a:r>
          </a:p>
          <a:p>
            <a:pPr marL="0" indent="0" eaLnBrk="1" hangingPunct="1">
              <a:buFontTx/>
              <a:buNone/>
            </a:pPr>
            <a:endParaRPr lang="de-CH" altLang="de-DE" sz="1800"/>
          </a:p>
          <a:p>
            <a:pPr marL="0" indent="0" eaLnBrk="1" hangingPunct="1">
              <a:buFontTx/>
              <a:buNone/>
            </a:pPr>
            <a:r>
              <a:rPr lang="de-CH" altLang="de-DE" sz="1800"/>
              <a:t>Abstimmen dürfen alle Bürgerinnen und Bürger, welche einen Schweizer Pass besitzen und das 18. Lebensjahr erreicht haben. </a:t>
            </a:r>
          </a:p>
          <a:p>
            <a:pPr marL="0" indent="0" eaLnBrk="1" hangingPunct="1">
              <a:buFontTx/>
              <a:buNone/>
            </a:pPr>
            <a:endParaRPr lang="de-DE" altLang="de-DE" sz="1800" b="1"/>
          </a:p>
        </p:txBody>
      </p:sp>
      <p:sp>
        <p:nvSpPr>
          <p:cNvPr id="1126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AE02863E-8006-4B8C-9C39-6BF62AA8B51E}" type="slidenum">
              <a:rPr lang="de-CH" altLang="de-DE" sz="700" smtClean="0">
                <a:solidFill>
                  <a:schemeClr val="bg1"/>
                </a:solidFill>
              </a:rPr>
              <a:pPr eaLnBrk="1" hangingPunct="1">
                <a:buFontTx/>
                <a:buNone/>
              </a:pPr>
              <a:t>10</a:t>
            </a:fld>
            <a:endParaRPr lang="de-CH" altLang="de-DE" sz="700">
              <a:solidFill>
                <a:schemeClr val="bg1"/>
              </a:solidFill>
            </a:endParaRPr>
          </a:p>
        </p:txBody>
      </p:sp>
      <p:sp>
        <p:nvSpPr>
          <p:cNvPr id="11269" name="Rectangle 8"/>
          <p:cNvSpPr>
            <a:spLocks noChangeArrowheads="1"/>
          </p:cNvSpPr>
          <p:nvPr/>
        </p:nvSpPr>
        <p:spPr bwMode="auto">
          <a:xfrm>
            <a:off x="6526213" y="5428881"/>
            <a:ext cx="1588897"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dirty="0">
                <a:solidFill>
                  <a:srgbClr val="5F5F5F"/>
                </a:solidFill>
              </a:rPr>
              <a:t>Gesammelte Unterschriften</a:t>
            </a:r>
          </a:p>
          <a:p>
            <a:pPr>
              <a:spcBef>
                <a:spcPct val="20000"/>
              </a:spcBef>
              <a:buFontTx/>
              <a:buNone/>
            </a:pPr>
            <a:r>
              <a:rPr lang="en-US" altLang="de-DE" sz="800" i="1" dirty="0">
                <a:solidFill>
                  <a:srgbClr val="5F5F5F"/>
                </a:solidFill>
              </a:rPr>
              <a:t>© EDA, </a:t>
            </a:r>
            <a:r>
              <a:rPr lang="en-US" altLang="de-DE" sz="800" i="1" dirty="0" err="1">
                <a:solidFill>
                  <a:srgbClr val="5F5F5F"/>
                </a:solidFill>
              </a:rPr>
              <a:t>Präsenz</a:t>
            </a:r>
            <a:r>
              <a:rPr lang="en-US" altLang="de-DE" sz="800" i="1" dirty="0">
                <a:solidFill>
                  <a:srgbClr val="5F5F5F"/>
                </a:solidFill>
              </a:rPr>
              <a:t> </a:t>
            </a:r>
            <a:r>
              <a:rPr lang="en-US" altLang="de-DE" sz="800" i="1" dirty="0" err="1">
                <a:solidFill>
                  <a:srgbClr val="5F5F5F"/>
                </a:solidFill>
              </a:rPr>
              <a:t>Schweiz</a:t>
            </a:r>
            <a:endParaRPr lang="en-US" altLang="de-DE" sz="800" i="1" dirty="0">
              <a:solidFill>
                <a:srgbClr val="5F5F5F"/>
              </a:solidFill>
            </a:endParaRPr>
          </a:p>
        </p:txBody>
      </p:sp>
      <p:pic>
        <p:nvPicPr>
          <p:cNvPr id="11270" name="Picture 10" descr="pol_0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5" y="2133600"/>
            <a:ext cx="2192338"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00ADC386-32F2-478D-85DB-11AFC1E8F6EC}" type="slidenum">
              <a:rPr lang="de-CH" altLang="de-DE" sz="700" smtClean="0">
                <a:solidFill>
                  <a:schemeClr val="bg1"/>
                </a:solidFill>
              </a:rPr>
              <a:pPr eaLnBrk="1" hangingPunct="1">
                <a:buFontTx/>
                <a:buNone/>
              </a:pPr>
              <a:t>11</a:t>
            </a:fld>
            <a:endParaRPr lang="de-CH" altLang="de-DE" sz="700">
              <a:solidFill>
                <a:schemeClr val="bg1"/>
              </a:solidFill>
            </a:endParaRPr>
          </a:p>
        </p:txBody>
      </p:sp>
      <p:sp>
        <p:nvSpPr>
          <p:cNvPr id="12291" name="Rectangle 4"/>
          <p:cNvSpPr>
            <a:spLocks noGrp="1" noChangeArrowheads="1"/>
          </p:cNvSpPr>
          <p:nvPr>
            <p:ph type="title"/>
          </p:nvPr>
        </p:nvSpPr>
        <p:spPr/>
        <p:txBody>
          <a:bodyPr/>
          <a:lstStyle/>
          <a:p>
            <a:pPr eaLnBrk="1" hangingPunct="1"/>
            <a:r>
              <a:rPr lang="de-CH" altLang="de-DE"/>
              <a:t>Instrumente der direkten Demokratie</a:t>
            </a:r>
            <a:endParaRPr lang="de-DE" altLang="de-DE"/>
          </a:p>
        </p:txBody>
      </p:sp>
      <p:sp>
        <p:nvSpPr>
          <p:cNvPr id="12292" name="Rectangle 5"/>
          <p:cNvSpPr>
            <a:spLocks noGrp="1" noChangeArrowheads="1"/>
          </p:cNvSpPr>
          <p:nvPr>
            <p:ph type="body" sz="half" idx="1"/>
          </p:nvPr>
        </p:nvSpPr>
        <p:spPr>
          <a:xfrm>
            <a:off x="457200" y="1484313"/>
            <a:ext cx="4038600" cy="3230562"/>
          </a:xfrm>
          <a:solidFill>
            <a:srgbClr val="CCCCCC"/>
          </a:solidFill>
          <a:ln>
            <a:solidFill>
              <a:srgbClr val="999999"/>
            </a:solidFill>
            <a:miter lim="800000"/>
            <a:headEnd/>
            <a:tailEnd/>
          </a:ln>
        </p:spPr>
        <p:txBody>
          <a:bodyPr anchor="ctr"/>
          <a:lstStyle/>
          <a:p>
            <a:pPr marL="0" indent="0" eaLnBrk="1" hangingPunct="1">
              <a:buFontTx/>
              <a:buNone/>
            </a:pPr>
            <a:r>
              <a:rPr lang="de-CH" altLang="de-DE" sz="1600" b="1"/>
              <a:t>Initiative</a:t>
            </a:r>
          </a:p>
          <a:p>
            <a:pPr marL="0" indent="0" eaLnBrk="1" hangingPunct="1">
              <a:buFontTx/>
              <a:buNone/>
            </a:pPr>
            <a:r>
              <a:rPr lang="de-CH" altLang="de-DE" sz="1600"/>
              <a:t>Die Initiative ist ein Recht, das dem Volk ermöglicht, ein wichtiges Thema zur Abstimmung zu bringen.</a:t>
            </a:r>
          </a:p>
          <a:p>
            <a:pPr marL="0" indent="0" eaLnBrk="1" hangingPunct="1">
              <a:buFontTx/>
              <a:buNone/>
            </a:pPr>
            <a:r>
              <a:rPr lang="de-CH" altLang="de-DE" sz="1600"/>
              <a:t>Hierfür werden in der Schweiz </a:t>
            </a:r>
            <a:r>
              <a:rPr lang="de-CH" altLang="de-DE" sz="1600" b="1"/>
              <a:t>100‘000 Unterschriften </a:t>
            </a:r>
            <a:r>
              <a:rPr lang="de-CH" altLang="de-DE" sz="1600"/>
              <a:t>benötigt, die im ganzen Land gesammelt  werden. Kommen genügend Unterschriften zusammen, werden diese der Regierung übergeben und das Thema wird zur Abstimmung gebracht.</a:t>
            </a:r>
          </a:p>
        </p:txBody>
      </p:sp>
      <p:sp>
        <p:nvSpPr>
          <p:cNvPr id="12293" name="Rectangle 6"/>
          <p:cNvSpPr>
            <a:spLocks noGrp="1" noChangeArrowheads="1"/>
          </p:cNvSpPr>
          <p:nvPr>
            <p:ph type="body" sz="half" idx="2"/>
          </p:nvPr>
        </p:nvSpPr>
        <p:spPr>
          <a:xfrm>
            <a:off x="4648200" y="1484313"/>
            <a:ext cx="4038600" cy="3230562"/>
          </a:xfrm>
          <a:solidFill>
            <a:srgbClr val="CCCCCC"/>
          </a:solidFill>
          <a:ln>
            <a:solidFill>
              <a:srgbClr val="999999"/>
            </a:solidFill>
            <a:miter lim="800000"/>
            <a:headEnd/>
            <a:tailEnd/>
          </a:ln>
        </p:spPr>
        <p:txBody>
          <a:bodyPr anchor="ctr"/>
          <a:lstStyle/>
          <a:p>
            <a:pPr marL="0" indent="0" eaLnBrk="1" hangingPunct="1">
              <a:lnSpc>
                <a:spcPct val="90000"/>
              </a:lnSpc>
              <a:buFontTx/>
              <a:buNone/>
            </a:pPr>
            <a:r>
              <a:rPr lang="de-CH" altLang="de-DE" sz="1600" b="1"/>
              <a:t>Referendum</a:t>
            </a:r>
          </a:p>
          <a:p>
            <a:pPr marL="0" indent="0" eaLnBrk="1" hangingPunct="1">
              <a:lnSpc>
                <a:spcPct val="90000"/>
              </a:lnSpc>
              <a:buFontTx/>
              <a:buNone/>
            </a:pPr>
            <a:r>
              <a:rPr lang="de-CH" altLang="de-DE" sz="1600"/>
              <a:t>Wenn das Parlament ein Gesetz annimmt, kann das Volk verlangen, dass es über dieses Gesetz auch abstimmen darf. Hierfür  benötigt man </a:t>
            </a:r>
            <a:r>
              <a:rPr lang="de-CH" altLang="de-DE" sz="1600" b="1"/>
              <a:t>50‘000 Unter-schriften aus der Bevölkerung</a:t>
            </a:r>
            <a:r>
              <a:rPr lang="de-CH" altLang="de-DE" sz="1600"/>
              <a:t>. Kommen diese Unterschriften zusammen, wird das Gesetz an der Urne gutgeheissen oder abgelehnt. Das Volk hat das letzte Wort.</a:t>
            </a:r>
            <a:endParaRPr lang="de-DE" altLang="de-DE" sz="1600"/>
          </a:p>
        </p:txBody>
      </p:sp>
      <p:pic>
        <p:nvPicPr>
          <p:cNvPr id="12294" name="Picture 7"/>
          <p:cNvPicPr>
            <a:picLocks noChangeAspect="1" noChangeArrowheads="1"/>
          </p:cNvPicPr>
          <p:nvPr/>
        </p:nvPicPr>
        <p:blipFill>
          <a:blip r:embed="rId3">
            <a:extLst>
              <a:ext uri="{28A0092B-C50C-407E-A947-70E740481C1C}">
                <a14:useLocalDpi xmlns:a14="http://schemas.microsoft.com/office/drawing/2010/main" val="0"/>
              </a:ext>
            </a:extLst>
          </a:blip>
          <a:srcRect t="74043"/>
          <a:stretch>
            <a:fillRect/>
          </a:stretch>
        </p:blipFill>
        <p:spPr bwMode="auto">
          <a:xfrm>
            <a:off x="466725" y="4857750"/>
            <a:ext cx="82486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CH" altLang="de-DE"/>
              <a:t>Entstehung einer Initiative</a:t>
            </a:r>
          </a:p>
        </p:txBody>
      </p:sp>
      <p:sp>
        <p:nvSpPr>
          <p:cNvPr id="13315" name="Line 12"/>
          <p:cNvSpPr>
            <a:spLocks noChangeShapeType="1"/>
          </p:cNvSpPr>
          <p:nvPr/>
        </p:nvSpPr>
        <p:spPr bwMode="auto">
          <a:xfrm flipV="1">
            <a:off x="323850" y="1700213"/>
            <a:ext cx="0" cy="4678362"/>
          </a:xfrm>
          <a:prstGeom prst="line">
            <a:avLst/>
          </a:prstGeom>
          <a:noFill/>
          <a:ln w="38100">
            <a:solidFill>
              <a:srgbClr val="E11A27"/>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grpSp>
        <p:nvGrpSpPr>
          <p:cNvPr id="13316" name="Group 16"/>
          <p:cNvGrpSpPr>
            <a:grpSpLocks/>
          </p:cNvGrpSpPr>
          <p:nvPr/>
        </p:nvGrpSpPr>
        <p:grpSpPr bwMode="auto">
          <a:xfrm>
            <a:off x="611188" y="1341438"/>
            <a:ext cx="7916862" cy="5229225"/>
            <a:chOff x="386" y="862"/>
            <a:chExt cx="4987" cy="3294"/>
          </a:xfrm>
        </p:grpSpPr>
        <p:sp>
          <p:nvSpPr>
            <p:cNvPr id="13318" name="Text Box 4"/>
            <p:cNvSpPr txBox="1">
              <a:spLocks noChangeArrowheads="1"/>
            </p:cNvSpPr>
            <p:nvPr/>
          </p:nvSpPr>
          <p:spPr bwMode="auto">
            <a:xfrm>
              <a:off x="386" y="3573"/>
              <a:ext cx="4987" cy="58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Einreichung/Vorprüfung</a:t>
              </a:r>
            </a:p>
            <a:p>
              <a:pPr eaLnBrk="1" hangingPunct="1">
                <a:spcBef>
                  <a:spcPct val="20000"/>
                </a:spcBef>
                <a:buFontTx/>
                <a:buNone/>
              </a:pPr>
              <a:r>
                <a:rPr lang="de-CH" altLang="de-DE" sz="1300"/>
                <a:t>Einreichen des Initiativtextes, Prüfung des Initiativtextes vor der Unterschriftensammlung durch die Bundeskanzlei (Erfüllung gesetzlicher Vorgaben, Übersetzung/Abgleich Sprachversionen, Kontrolle Initiativkomitee, Unterschriftenliste).</a:t>
              </a:r>
            </a:p>
          </p:txBody>
        </p:sp>
        <p:sp>
          <p:nvSpPr>
            <p:cNvPr id="13319" name="Text Box 5"/>
            <p:cNvSpPr txBox="1">
              <a:spLocks noChangeArrowheads="1"/>
            </p:cNvSpPr>
            <p:nvPr/>
          </p:nvSpPr>
          <p:spPr bwMode="auto">
            <a:xfrm>
              <a:off x="386" y="3076"/>
              <a:ext cx="4987" cy="458"/>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Veröffentlichung im Bundesblatt</a:t>
              </a:r>
            </a:p>
            <a:p>
              <a:pPr eaLnBrk="1" hangingPunct="1">
                <a:spcBef>
                  <a:spcPct val="20000"/>
                </a:spcBef>
                <a:buFontTx/>
                <a:buNone/>
              </a:pPr>
              <a:r>
                <a:rPr lang="de-CH" altLang="de-DE" sz="1300"/>
                <a:t>Veröffentlichung im Schweizer Bundesblatt nach Absegnung, Start der Sammelfrist von 18 Monaten für 100‘000 Unterschriften.</a:t>
              </a:r>
            </a:p>
          </p:txBody>
        </p:sp>
        <p:sp>
          <p:nvSpPr>
            <p:cNvPr id="13320" name="Text Box 6"/>
            <p:cNvSpPr txBox="1">
              <a:spLocks noChangeArrowheads="1"/>
            </p:cNvSpPr>
            <p:nvPr/>
          </p:nvSpPr>
          <p:spPr bwMode="auto">
            <a:xfrm>
              <a:off x="386" y="2710"/>
              <a:ext cx="4987" cy="33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Stimmrechtsbescheinigung</a:t>
              </a:r>
            </a:p>
            <a:p>
              <a:pPr eaLnBrk="1" hangingPunct="1">
                <a:spcBef>
                  <a:spcPct val="20000"/>
                </a:spcBef>
                <a:buFontTx/>
                <a:buNone/>
              </a:pPr>
              <a:r>
                <a:rPr lang="de-CH" altLang="de-DE" sz="1300"/>
                <a:t>Prüfung auf Stimmberechtigung der Unterschriften durch die Wohngemeinden, Bescheinigung. </a:t>
              </a:r>
            </a:p>
          </p:txBody>
        </p:sp>
        <p:sp>
          <p:nvSpPr>
            <p:cNvPr id="13321" name="Text Box 7"/>
            <p:cNvSpPr txBox="1">
              <a:spLocks noChangeArrowheads="1"/>
            </p:cNvSpPr>
            <p:nvPr/>
          </p:nvSpPr>
          <p:spPr bwMode="auto">
            <a:xfrm>
              <a:off x="386" y="2347"/>
              <a:ext cx="4987"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Einreichung und Zustandekommen</a:t>
              </a:r>
            </a:p>
            <a:p>
              <a:pPr eaLnBrk="1" hangingPunct="1">
                <a:spcBef>
                  <a:spcPct val="20000"/>
                </a:spcBef>
                <a:buFontTx/>
                <a:buNone/>
              </a:pPr>
              <a:r>
                <a:rPr lang="de-CH" altLang="de-DE" sz="1300"/>
                <a:t>Einreichen der Unterschriftenlisten bei der Bundeskanzlei.</a:t>
              </a:r>
            </a:p>
          </p:txBody>
        </p:sp>
        <p:sp>
          <p:nvSpPr>
            <p:cNvPr id="13322" name="Text Box 8"/>
            <p:cNvSpPr txBox="1">
              <a:spLocks noChangeArrowheads="1"/>
            </p:cNvSpPr>
            <p:nvPr/>
          </p:nvSpPr>
          <p:spPr bwMode="auto">
            <a:xfrm>
              <a:off x="386" y="1859"/>
              <a:ext cx="4987" cy="45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Beratungen</a:t>
              </a:r>
            </a:p>
            <a:p>
              <a:pPr eaLnBrk="1" hangingPunct="1">
                <a:spcBef>
                  <a:spcPct val="20000"/>
                </a:spcBef>
                <a:buFontTx/>
                <a:buNone/>
              </a:pPr>
              <a:r>
                <a:rPr lang="de-CH" altLang="de-DE" sz="1300"/>
                <a:t>Beratung der Initiative im Bundesrat (innerhalb eines Jahres) und im Parlament (innerhalb von zwei Jahren), Entscheidung, über Annahme oder Ablehnung (Ablehnung evtl. mit Gegenvorschlag).</a:t>
              </a:r>
            </a:p>
          </p:txBody>
        </p:sp>
        <p:sp>
          <p:nvSpPr>
            <p:cNvPr id="13323" name="Text Box 9"/>
            <p:cNvSpPr txBox="1">
              <a:spLocks noChangeArrowheads="1"/>
            </p:cNvSpPr>
            <p:nvPr/>
          </p:nvSpPr>
          <p:spPr bwMode="auto">
            <a:xfrm>
              <a:off x="386" y="1360"/>
              <a:ext cx="4987" cy="458"/>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Volksabstimmung</a:t>
              </a:r>
            </a:p>
            <a:p>
              <a:pPr eaLnBrk="1" hangingPunct="1">
                <a:spcBef>
                  <a:spcPct val="20000"/>
                </a:spcBef>
                <a:buFontTx/>
                <a:buNone/>
              </a:pPr>
              <a:r>
                <a:rPr lang="de-CH" altLang="de-DE" sz="1300"/>
                <a:t>Der Beschluss ist eine Empfehlung an das Stimmvolk. Zwischen Einreichung der Volksinitiative und der Volksabstimmung dürfen maximal 3 ¼ Jahre vergehen, bei einem Gegenvorschlag 4 ¼ Jahre.</a:t>
              </a:r>
            </a:p>
          </p:txBody>
        </p:sp>
        <p:sp>
          <p:nvSpPr>
            <p:cNvPr id="13324" name="Text Box 8"/>
            <p:cNvSpPr txBox="1">
              <a:spLocks noChangeArrowheads="1"/>
            </p:cNvSpPr>
            <p:nvPr/>
          </p:nvSpPr>
          <p:spPr bwMode="auto">
            <a:xfrm>
              <a:off x="386" y="862"/>
              <a:ext cx="4987" cy="45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Abschluss</a:t>
              </a:r>
            </a:p>
            <a:p>
              <a:pPr eaLnBrk="1" hangingPunct="1">
                <a:spcBef>
                  <a:spcPct val="20000"/>
                </a:spcBef>
                <a:buFontTx/>
                <a:buNone/>
              </a:pPr>
              <a:r>
                <a:rPr lang="de-CH" altLang="de-DE" sz="1300"/>
                <a:t>Die Gesetzesänderung muss in der Abstimmung sowohl von einer Mehrzahl der Stimmbürger (Volksmehr) als auch von der Mehrzahl der Kantone (Ständemehr) angenommen werden.</a:t>
              </a:r>
            </a:p>
          </p:txBody>
        </p:sp>
      </p:grpSp>
      <p:sp>
        <p:nvSpPr>
          <p:cNvPr id="1331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33410059-3051-46CC-9352-54610C04F133}" type="slidenum">
              <a:rPr lang="de-CH" altLang="de-DE" sz="700" smtClean="0">
                <a:solidFill>
                  <a:schemeClr val="bg1"/>
                </a:solidFill>
              </a:rPr>
              <a:pPr eaLnBrk="1" hangingPunct="1">
                <a:buFontTx/>
                <a:buNone/>
              </a:pPr>
              <a:t>12</a:t>
            </a:fld>
            <a:endParaRPr lang="de-CH" altLang="de-DE" sz="7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CH" altLang="de-DE"/>
              <a:t>Entstehung eines Referendums</a:t>
            </a:r>
          </a:p>
        </p:txBody>
      </p:sp>
      <p:grpSp>
        <p:nvGrpSpPr>
          <p:cNvPr id="14339" name="Group 15"/>
          <p:cNvGrpSpPr>
            <a:grpSpLocks/>
          </p:cNvGrpSpPr>
          <p:nvPr/>
        </p:nvGrpSpPr>
        <p:grpSpPr bwMode="auto">
          <a:xfrm>
            <a:off x="327025" y="1484313"/>
            <a:ext cx="8205788" cy="4603750"/>
            <a:chOff x="295" y="890"/>
            <a:chExt cx="5169" cy="2900"/>
          </a:xfrm>
        </p:grpSpPr>
        <p:sp>
          <p:nvSpPr>
            <p:cNvPr id="14341" name="Line 13"/>
            <p:cNvSpPr>
              <a:spLocks noChangeShapeType="1"/>
            </p:cNvSpPr>
            <p:nvPr/>
          </p:nvSpPr>
          <p:spPr bwMode="auto">
            <a:xfrm flipV="1">
              <a:off x="295" y="1162"/>
              <a:ext cx="0" cy="2494"/>
            </a:xfrm>
            <a:prstGeom prst="line">
              <a:avLst/>
            </a:prstGeom>
            <a:noFill/>
            <a:ln w="38100">
              <a:solidFill>
                <a:srgbClr val="E11A27"/>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grpSp>
          <p:nvGrpSpPr>
            <p:cNvPr id="14342" name="Group 15"/>
            <p:cNvGrpSpPr>
              <a:grpSpLocks/>
            </p:cNvGrpSpPr>
            <p:nvPr/>
          </p:nvGrpSpPr>
          <p:grpSpPr bwMode="auto">
            <a:xfrm>
              <a:off x="477" y="1480"/>
              <a:ext cx="4987" cy="2310"/>
              <a:chOff x="386" y="1298"/>
              <a:chExt cx="4987" cy="2310"/>
            </a:xfrm>
          </p:grpSpPr>
          <p:sp>
            <p:nvSpPr>
              <p:cNvPr id="14344" name="Text Box 8"/>
              <p:cNvSpPr txBox="1">
                <a:spLocks noChangeArrowheads="1"/>
              </p:cNvSpPr>
              <p:nvPr/>
            </p:nvSpPr>
            <p:spPr bwMode="auto">
              <a:xfrm>
                <a:off x="386" y="3150"/>
                <a:ext cx="4987" cy="458"/>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Veröffentlichung im Bundesblatt</a:t>
                </a:r>
              </a:p>
              <a:p>
                <a:pPr eaLnBrk="1" hangingPunct="1">
                  <a:spcBef>
                    <a:spcPct val="20000"/>
                  </a:spcBef>
                  <a:buFontTx/>
                  <a:buNone/>
                </a:pPr>
                <a:r>
                  <a:rPr lang="de-CH" altLang="de-DE" sz="1300"/>
                  <a:t>Veröffentlichung im Schweizer Bundesblatt nach dem Beschluss eines neuen Gesetzes oder einer Gesetzesänderung im Parlament, Start der Sammelfrist von 100 Tagen für 50‘000 Unterschriften.</a:t>
                </a:r>
              </a:p>
            </p:txBody>
          </p:sp>
          <p:sp>
            <p:nvSpPr>
              <p:cNvPr id="14345" name="Text Box 9"/>
              <p:cNvSpPr txBox="1">
                <a:spLocks noChangeArrowheads="1"/>
              </p:cNvSpPr>
              <p:nvPr/>
            </p:nvSpPr>
            <p:spPr bwMode="auto">
              <a:xfrm>
                <a:off x="386" y="2687"/>
                <a:ext cx="4987" cy="33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Stimmrechtsbescheinigung</a:t>
                </a:r>
              </a:p>
              <a:p>
                <a:pPr eaLnBrk="1" hangingPunct="1">
                  <a:spcBef>
                    <a:spcPct val="20000"/>
                  </a:spcBef>
                  <a:buFontTx/>
                  <a:buNone/>
                </a:pPr>
                <a:r>
                  <a:rPr lang="de-CH" altLang="de-DE" sz="1300"/>
                  <a:t>Prüfung auf Stimmberechtigung der Unterschriften durch die Wohngemeinden, Bescheinigung. </a:t>
                </a:r>
              </a:p>
            </p:txBody>
          </p:sp>
          <p:sp>
            <p:nvSpPr>
              <p:cNvPr id="14346" name="Text Box 10"/>
              <p:cNvSpPr txBox="1">
                <a:spLocks noChangeArrowheads="1"/>
              </p:cNvSpPr>
              <p:nvPr/>
            </p:nvSpPr>
            <p:spPr bwMode="auto">
              <a:xfrm>
                <a:off x="386" y="1761"/>
                <a:ext cx="4987" cy="333"/>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Einreichung und Zustandekommen</a:t>
                </a:r>
              </a:p>
              <a:p>
                <a:pPr eaLnBrk="1" hangingPunct="1">
                  <a:spcBef>
                    <a:spcPct val="20000"/>
                  </a:spcBef>
                  <a:buFontTx/>
                  <a:buNone/>
                </a:pPr>
                <a:r>
                  <a:rPr lang="de-CH" altLang="de-DE" sz="1300"/>
                  <a:t>Einreichen der Unterschriftenlisten bei der Bundeskanzlei.</a:t>
                </a:r>
              </a:p>
            </p:txBody>
          </p:sp>
          <p:sp>
            <p:nvSpPr>
              <p:cNvPr id="14347" name="Text Box 11"/>
              <p:cNvSpPr txBox="1">
                <a:spLocks noChangeArrowheads="1"/>
              </p:cNvSpPr>
              <p:nvPr/>
            </p:nvSpPr>
            <p:spPr bwMode="auto">
              <a:xfrm>
                <a:off x="386" y="1298"/>
                <a:ext cx="4987"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Volksabstimmung</a:t>
                </a:r>
              </a:p>
              <a:p>
                <a:pPr eaLnBrk="1" hangingPunct="1">
                  <a:spcBef>
                    <a:spcPct val="20000"/>
                  </a:spcBef>
                  <a:buFontTx/>
                  <a:buNone/>
                </a:pPr>
                <a:r>
                  <a:rPr lang="de-CH" altLang="de-DE" sz="1300"/>
                  <a:t>Zustandekommen der Volksabstimmung nach Einreichung der benötigten Unterschriften.</a:t>
                </a:r>
              </a:p>
            </p:txBody>
          </p:sp>
          <p:sp>
            <p:nvSpPr>
              <p:cNvPr id="14348" name="Text Box 14"/>
              <p:cNvSpPr txBox="1">
                <a:spLocks noChangeArrowheads="1"/>
              </p:cNvSpPr>
              <p:nvPr/>
            </p:nvSpPr>
            <p:spPr bwMode="auto">
              <a:xfrm>
                <a:off x="386" y="2224"/>
                <a:ext cx="4987"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Anstoss durch Kantone</a:t>
                </a:r>
              </a:p>
              <a:p>
                <a:pPr eaLnBrk="1" hangingPunct="1">
                  <a:spcBef>
                    <a:spcPct val="20000"/>
                  </a:spcBef>
                  <a:buFontTx/>
                  <a:buNone/>
                </a:pPr>
                <a:r>
                  <a:rPr lang="de-CH" altLang="de-DE" sz="1300"/>
                  <a:t>Innerhalb der Frist können acht Kantone verlangen, dass ein Gesetz vom Volk gutgeheissen wird.</a:t>
                </a:r>
              </a:p>
            </p:txBody>
          </p:sp>
        </p:grpSp>
        <p:sp>
          <p:nvSpPr>
            <p:cNvPr id="14343" name="Text Box 8"/>
            <p:cNvSpPr txBox="1">
              <a:spLocks noChangeArrowheads="1"/>
            </p:cNvSpPr>
            <p:nvPr/>
          </p:nvSpPr>
          <p:spPr bwMode="auto">
            <a:xfrm>
              <a:off x="476" y="890"/>
              <a:ext cx="4987" cy="45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b="1"/>
                <a:t>Abschluss</a:t>
              </a:r>
            </a:p>
            <a:p>
              <a:pPr eaLnBrk="1" hangingPunct="1">
                <a:spcBef>
                  <a:spcPct val="20000"/>
                </a:spcBef>
                <a:buFontTx/>
                <a:buNone/>
              </a:pPr>
              <a:r>
                <a:rPr lang="de-CH" altLang="de-DE" sz="1300"/>
                <a:t>Die Gesetzesänderung muss in der Abstimmung sowohl von einer Mehrzahl der Stimmbürger (Volksmehr) als auch von der Mehrzahl der Kantone (Ständemehr) angenommen werden.</a:t>
              </a:r>
            </a:p>
          </p:txBody>
        </p:sp>
      </p:grpSp>
      <p:sp>
        <p:nvSpPr>
          <p:cNvPr id="1434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109142E1-CD34-43FE-97E9-A856AD62CF75}" type="slidenum">
              <a:rPr lang="de-CH" altLang="de-DE" sz="700" smtClean="0">
                <a:solidFill>
                  <a:schemeClr val="bg1"/>
                </a:solidFill>
              </a:rPr>
              <a:pPr eaLnBrk="1" hangingPunct="1">
                <a:buFontTx/>
                <a:buNone/>
              </a:pPr>
              <a:t>13</a:t>
            </a:fld>
            <a:endParaRPr lang="de-CH" altLang="de-DE" sz="7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CH" altLang="de-DE"/>
              <a:t>Beispiele Direkte Demokratie</a:t>
            </a:r>
          </a:p>
        </p:txBody>
      </p:sp>
      <p:sp>
        <p:nvSpPr>
          <p:cNvPr id="15363" name="Rectangle 8"/>
          <p:cNvSpPr>
            <a:spLocks noChangeArrowheads="1"/>
          </p:cNvSpPr>
          <p:nvPr/>
        </p:nvSpPr>
        <p:spPr bwMode="auto">
          <a:xfrm>
            <a:off x="179388" y="6454210"/>
            <a:ext cx="16690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800" i="1" dirty="0">
                <a:solidFill>
                  <a:srgbClr val="5F5F5F"/>
                </a:solidFill>
              </a:rPr>
              <a:t>Bilder: </a:t>
            </a:r>
            <a:r>
              <a:rPr lang="en-US" altLang="de-DE" sz="800" i="1" dirty="0">
                <a:solidFill>
                  <a:srgbClr val="5F5F5F"/>
                </a:solidFill>
              </a:rPr>
              <a:t>© EDA, </a:t>
            </a:r>
            <a:r>
              <a:rPr lang="en-US" altLang="de-DE" sz="800" i="1" dirty="0" err="1">
                <a:solidFill>
                  <a:srgbClr val="5F5F5F"/>
                </a:solidFill>
              </a:rPr>
              <a:t>Präsenz</a:t>
            </a:r>
            <a:r>
              <a:rPr lang="en-US" altLang="de-DE" sz="800" i="1" dirty="0">
                <a:solidFill>
                  <a:srgbClr val="5F5F5F"/>
                </a:solidFill>
              </a:rPr>
              <a:t> </a:t>
            </a:r>
            <a:r>
              <a:rPr lang="en-US" altLang="de-DE" sz="800" i="1" dirty="0" err="1">
                <a:solidFill>
                  <a:srgbClr val="5F5F5F"/>
                </a:solidFill>
              </a:rPr>
              <a:t>Schweiz</a:t>
            </a:r>
            <a:endParaRPr lang="en-US" altLang="de-DE" sz="800" i="1" dirty="0">
              <a:solidFill>
                <a:srgbClr val="5F5F5F"/>
              </a:solidFill>
            </a:endParaRPr>
          </a:p>
        </p:txBody>
      </p:sp>
      <p:grpSp>
        <p:nvGrpSpPr>
          <p:cNvPr id="15364" name="Group 42"/>
          <p:cNvGrpSpPr>
            <a:grpSpLocks/>
          </p:cNvGrpSpPr>
          <p:nvPr/>
        </p:nvGrpSpPr>
        <p:grpSpPr bwMode="auto">
          <a:xfrm>
            <a:off x="204788" y="1628775"/>
            <a:ext cx="8759825" cy="4284663"/>
            <a:chOff x="129" y="1026"/>
            <a:chExt cx="5518" cy="2699"/>
          </a:xfrm>
        </p:grpSpPr>
        <p:grpSp>
          <p:nvGrpSpPr>
            <p:cNvPr id="15366" name="Group 40"/>
            <p:cNvGrpSpPr>
              <a:grpSpLocks/>
            </p:cNvGrpSpPr>
            <p:nvPr/>
          </p:nvGrpSpPr>
          <p:grpSpPr bwMode="auto">
            <a:xfrm>
              <a:off x="2030" y="1026"/>
              <a:ext cx="1700" cy="2699"/>
              <a:chOff x="2030" y="1026"/>
              <a:chExt cx="1700" cy="2699"/>
            </a:xfrm>
          </p:grpSpPr>
          <p:pic>
            <p:nvPicPr>
              <p:cNvPr id="15375" name="Picture 17" descr="pol_0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 y="1328"/>
                <a:ext cx="1700"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21"/>
              <p:cNvSpPr txBox="1">
                <a:spLocks noChangeArrowheads="1"/>
              </p:cNvSpPr>
              <p:nvPr/>
            </p:nvSpPr>
            <p:spPr bwMode="auto">
              <a:xfrm>
                <a:off x="2030" y="1026"/>
                <a:ext cx="1700"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600" b="1"/>
                  <a:t>Kanton</a:t>
                </a:r>
                <a:endParaRPr lang="de-CH" altLang="de-DE" sz="1600"/>
              </a:p>
            </p:txBody>
          </p:sp>
          <p:sp>
            <p:nvSpPr>
              <p:cNvPr id="15377" name="Text Box 22"/>
              <p:cNvSpPr txBox="1">
                <a:spLocks noChangeArrowheads="1"/>
              </p:cNvSpPr>
              <p:nvPr/>
            </p:nvSpPr>
            <p:spPr bwMode="auto">
              <a:xfrm>
                <a:off x="2030" y="2478"/>
                <a:ext cx="1700" cy="1247"/>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a:t>Auf kantonaler Ebene stimmen die Stimmbürgerinnen und </a:t>
                </a:r>
                <a:br>
                  <a:rPr lang="de-CH" altLang="de-DE" sz="1300"/>
                </a:br>
                <a:r>
                  <a:rPr lang="de-CH" altLang="de-DE" sz="1300"/>
                  <a:t>-bürger zum Beispiel über den Ausbau der Kantonspolizei ab oder können dem Bau eines neuen Kantonsspitals zustimmen oder ihn ablehnen.</a:t>
                </a:r>
              </a:p>
            </p:txBody>
          </p:sp>
        </p:grpSp>
        <p:grpSp>
          <p:nvGrpSpPr>
            <p:cNvPr id="15367" name="Group 41"/>
            <p:cNvGrpSpPr>
              <a:grpSpLocks/>
            </p:cNvGrpSpPr>
            <p:nvPr/>
          </p:nvGrpSpPr>
          <p:grpSpPr bwMode="auto">
            <a:xfrm>
              <a:off x="3947" y="1026"/>
              <a:ext cx="1700" cy="2699"/>
              <a:chOff x="3947" y="1026"/>
              <a:chExt cx="1700" cy="2699"/>
            </a:xfrm>
          </p:grpSpPr>
          <p:pic>
            <p:nvPicPr>
              <p:cNvPr id="15372" name="Picture 21" descr="pol_0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 y="1314"/>
                <a:ext cx="1700" cy="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 Box 25"/>
              <p:cNvSpPr txBox="1">
                <a:spLocks noChangeArrowheads="1"/>
              </p:cNvSpPr>
              <p:nvPr/>
            </p:nvSpPr>
            <p:spPr bwMode="auto">
              <a:xfrm>
                <a:off x="3947" y="1026"/>
                <a:ext cx="1700"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600" b="1"/>
                  <a:t>Bund</a:t>
                </a:r>
                <a:endParaRPr lang="de-CH" altLang="de-DE" sz="1600"/>
              </a:p>
            </p:txBody>
          </p:sp>
          <p:sp>
            <p:nvSpPr>
              <p:cNvPr id="15374" name="Text Box 26"/>
              <p:cNvSpPr txBox="1">
                <a:spLocks noChangeArrowheads="1"/>
              </p:cNvSpPr>
              <p:nvPr/>
            </p:nvSpPr>
            <p:spPr bwMode="auto">
              <a:xfrm>
                <a:off x="3947" y="2478"/>
                <a:ext cx="1700" cy="1247"/>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a:t>Auf nationaler Ebene stimmen die Bürgerinnen und Bürger zum Beispiel über den Beitritt zur UNO ab oder äussern sich an der Urne für oder gegen den Kauf neuer Kampfflugzeuge für die Schweizer Armee.</a:t>
                </a:r>
              </a:p>
            </p:txBody>
          </p:sp>
        </p:grpSp>
        <p:grpSp>
          <p:nvGrpSpPr>
            <p:cNvPr id="15368" name="Group 39"/>
            <p:cNvGrpSpPr>
              <a:grpSpLocks/>
            </p:cNvGrpSpPr>
            <p:nvPr/>
          </p:nvGrpSpPr>
          <p:grpSpPr bwMode="auto">
            <a:xfrm>
              <a:off x="129" y="1026"/>
              <a:ext cx="1700" cy="2699"/>
              <a:chOff x="129" y="1026"/>
              <a:chExt cx="1700" cy="2699"/>
            </a:xfrm>
          </p:grpSpPr>
          <p:sp>
            <p:nvSpPr>
              <p:cNvPr id="15369" name="Text Box 10"/>
              <p:cNvSpPr txBox="1">
                <a:spLocks noChangeArrowheads="1"/>
              </p:cNvSpPr>
              <p:nvPr/>
            </p:nvSpPr>
            <p:spPr bwMode="auto">
              <a:xfrm>
                <a:off x="129" y="1026"/>
                <a:ext cx="1700" cy="333"/>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600" b="1"/>
                  <a:t>Gemeinde</a:t>
                </a:r>
                <a:endParaRPr lang="de-CH" altLang="de-DE" sz="1600"/>
              </a:p>
            </p:txBody>
          </p:sp>
          <p:sp>
            <p:nvSpPr>
              <p:cNvPr id="15370" name="Text Box 14"/>
              <p:cNvSpPr txBox="1">
                <a:spLocks noChangeArrowheads="1"/>
              </p:cNvSpPr>
              <p:nvPr/>
            </p:nvSpPr>
            <p:spPr bwMode="auto">
              <a:xfrm>
                <a:off x="129" y="2478"/>
                <a:ext cx="1700" cy="1247"/>
              </a:xfrm>
              <a:prstGeom prst="rect">
                <a:avLst/>
              </a:prstGeom>
              <a:solidFill>
                <a:srgbClr val="CCCC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300"/>
                  <a:t>Auf Gemeindeebene können die Bürgerinnen und Bürger zum Beispiel über die Höhe einer Hundesteuer abstimmen oder einen Kredit für den Neubau des Schulhauses gutheissen.</a:t>
                </a:r>
              </a:p>
            </p:txBody>
          </p:sp>
          <p:pic>
            <p:nvPicPr>
              <p:cNvPr id="15371" name="Picture 36" descr="pol_0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 y="1344"/>
                <a:ext cx="1700"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36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A51037CE-D6F0-4D3D-833E-1891093FFBFF}" type="slidenum">
              <a:rPr lang="de-CH" altLang="de-DE" sz="700" smtClean="0">
                <a:solidFill>
                  <a:schemeClr val="bg1"/>
                </a:solidFill>
              </a:rPr>
              <a:pPr eaLnBrk="1" hangingPunct="1">
                <a:buFontTx/>
                <a:buNone/>
              </a:pPr>
              <a:t>14</a:t>
            </a:fld>
            <a:endParaRPr lang="de-CH" altLang="de-DE" sz="7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eaLnBrk="1" hangingPunct="1"/>
            <a:r>
              <a:rPr lang="de-CH" altLang="de-DE"/>
              <a:t>Einführung</a:t>
            </a:r>
            <a:endParaRPr lang="de-DE" altLang="de-DE"/>
          </a:p>
        </p:txBody>
      </p:sp>
      <p:sp>
        <p:nvSpPr>
          <p:cNvPr id="3075" name="Inhaltsplatzhalter 2"/>
          <p:cNvSpPr>
            <a:spLocks noGrp="1"/>
          </p:cNvSpPr>
          <p:nvPr>
            <p:ph idx="1"/>
          </p:nvPr>
        </p:nvSpPr>
        <p:spPr/>
        <p:txBody>
          <a:bodyPr/>
          <a:lstStyle/>
          <a:p>
            <a:pPr marL="0" indent="0" eaLnBrk="1" hangingPunct="1">
              <a:buFontTx/>
              <a:buNone/>
            </a:pPr>
            <a:r>
              <a:rPr lang="de-CH" altLang="de-DE" sz="1800"/>
              <a:t>Das politische System der Schweiz ist vom Grundsatz geprägt, dass das Volk die oberste Gewalt des Staates ist. In der Gemeinde, im Kanton und auf Bundesebene können die Schweizerinnen und Schweizer ihre Meinung kund tun. Sie können über unterschiedliche Fragen abstimmen und ihre Vertreter in die </a:t>
            </a:r>
            <a:r>
              <a:rPr lang="de-DE" altLang="de-DE" sz="1800"/>
              <a:t>Bundeshauptstadt</a:t>
            </a:r>
            <a:r>
              <a:rPr lang="de-CH" altLang="de-DE" sz="1800"/>
              <a:t> nach Bern wählen, die dort die Anliegen des Volkes vertreten. </a:t>
            </a:r>
          </a:p>
          <a:p>
            <a:pPr marL="0" indent="0" eaLnBrk="1" hangingPunct="1">
              <a:buFontTx/>
              <a:buNone/>
            </a:pPr>
            <a:endParaRPr lang="de-CH" altLang="de-DE" sz="1800" b="1"/>
          </a:p>
          <a:p>
            <a:pPr marL="0" indent="0" eaLnBrk="1" hangingPunct="1">
              <a:buFontTx/>
              <a:buNone/>
            </a:pPr>
            <a:r>
              <a:rPr lang="de-CH" altLang="de-DE" sz="1800"/>
              <a:t>In dieser Präsentation werden die </a:t>
            </a:r>
            <a:br>
              <a:rPr lang="de-CH" altLang="de-DE" sz="1800"/>
            </a:br>
            <a:r>
              <a:rPr lang="de-CH" altLang="de-DE" sz="1800"/>
              <a:t>Regierung und das Parlament er-</a:t>
            </a:r>
            <a:br>
              <a:rPr lang="de-CH" altLang="de-DE" sz="1800"/>
            </a:br>
            <a:r>
              <a:rPr lang="de-CH" altLang="de-DE" sz="1800"/>
              <a:t>klärt sowie einige wichtige </a:t>
            </a:r>
            <a:br>
              <a:rPr lang="de-CH" altLang="de-DE" sz="1800"/>
            </a:br>
            <a:r>
              <a:rPr lang="de-CH" altLang="de-DE" sz="1800"/>
              <a:t>Elemente der direkten Demokratie</a:t>
            </a:r>
            <a:br>
              <a:rPr lang="de-CH" altLang="de-DE" sz="1800"/>
            </a:br>
            <a:r>
              <a:rPr lang="de-DE" altLang="de-DE" sz="1800"/>
              <a:t>vorgestellt</a:t>
            </a:r>
            <a:r>
              <a:rPr lang="de-CH" altLang="de-DE" sz="1800"/>
              <a:t>.</a:t>
            </a:r>
          </a:p>
        </p:txBody>
      </p:sp>
      <p:sp>
        <p:nvSpPr>
          <p:cNvPr id="307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06AFF931-AE30-46F5-A0CF-FB52F2A418C0}" type="slidenum">
              <a:rPr lang="de-CH" altLang="de-DE" sz="700" smtClean="0">
                <a:solidFill>
                  <a:schemeClr val="bg1"/>
                </a:solidFill>
              </a:rPr>
              <a:pPr eaLnBrk="1" hangingPunct="1">
                <a:buFontTx/>
                <a:buNone/>
              </a:pPr>
              <a:t>2</a:t>
            </a:fld>
            <a:endParaRPr lang="de-CH" altLang="de-DE" sz="700">
              <a:solidFill>
                <a:schemeClr val="bg1"/>
              </a:solidFill>
            </a:endParaRPr>
          </a:p>
        </p:txBody>
      </p:sp>
      <p:grpSp>
        <p:nvGrpSpPr>
          <p:cNvPr id="3077" name="Group 9"/>
          <p:cNvGrpSpPr>
            <a:grpSpLocks/>
          </p:cNvGrpSpPr>
          <p:nvPr/>
        </p:nvGrpSpPr>
        <p:grpSpPr bwMode="auto">
          <a:xfrm>
            <a:off x="4500563" y="3141663"/>
            <a:ext cx="4144962" cy="2751138"/>
            <a:chOff x="2880" y="1344"/>
            <a:chExt cx="2611" cy="1733"/>
          </a:xfrm>
        </p:grpSpPr>
        <p:pic>
          <p:nvPicPr>
            <p:cNvPr id="3078" name="Picture 11" descr="sisimg20050530_5829901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 y="1344"/>
              <a:ext cx="2585" cy="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14"/>
            <p:cNvSpPr>
              <a:spLocks noChangeArrowheads="1"/>
            </p:cNvSpPr>
            <p:nvPr/>
          </p:nvSpPr>
          <p:spPr bwMode="auto">
            <a:xfrm>
              <a:off x="2880" y="2839"/>
              <a:ext cx="18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dirty="0">
                  <a:solidFill>
                    <a:srgbClr val="5F5F5F"/>
                  </a:solidFill>
                </a:rPr>
                <a:t>Auch die Schweiz wurde nicht in einem Tag gebaut …</a:t>
              </a:r>
            </a:p>
            <a:p>
              <a:pPr>
                <a:spcBef>
                  <a:spcPct val="20000"/>
                </a:spcBef>
                <a:buFontTx/>
                <a:buNone/>
              </a:pPr>
              <a:r>
                <a:rPr lang="en-US" altLang="de-DE" sz="800" i="1" dirty="0">
                  <a:solidFill>
                    <a:srgbClr val="5F5F5F"/>
                  </a:solidFill>
                </a:rPr>
                <a:t>© EDA, </a:t>
              </a:r>
              <a:r>
                <a:rPr lang="en-US" altLang="de-DE" sz="800" i="1" dirty="0" err="1">
                  <a:solidFill>
                    <a:srgbClr val="5F5F5F"/>
                  </a:solidFill>
                </a:rPr>
                <a:t>Präsenz</a:t>
              </a:r>
              <a:r>
                <a:rPr lang="en-US" altLang="de-DE" sz="800" i="1" dirty="0">
                  <a:solidFill>
                    <a:srgbClr val="5F5F5F"/>
                  </a:solidFill>
                </a:rPr>
                <a:t> </a:t>
              </a:r>
              <a:r>
                <a:rPr lang="en-US" altLang="de-DE" sz="800" i="1" dirty="0" err="1">
                  <a:solidFill>
                    <a:srgbClr val="5F5F5F"/>
                  </a:solidFill>
                </a:rPr>
                <a:t>Schweiz</a:t>
              </a:r>
              <a:endParaRPr lang="en-US" altLang="de-DE" sz="800" i="1" dirty="0">
                <a:solidFill>
                  <a:srgbClr val="5F5F5F"/>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0"/>
          <p:cNvSpPr>
            <a:spLocks noGrp="1" noChangeArrowheads="1"/>
          </p:cNvSpPr>
          <p:nvPr>
            <p:ph type="title"/>
          </p:nvPr>
        </p:nvSpPr>
        <p:spPr/>
        <p:txBody>
          <a:bodyPr/>
          <a:lstStyle/>
          <a:p>
            <a:r>
              <a:rPr lang="de-CH" altLang="de-DE"/>
              <a:t>Die Schweiz und Deutschland– ein Vergleich</a:t>
            </a:r>
          </a:p>
        </p:txBody>
      </p:sp>
      <p:graphicFrame>
        <p:nvGraphicFramePr>
          <p:cNvPr id="37955" name="Group 67"/>
          <p:cNvGraphicFramePr>
            <a:graphicFrameLocks noGrp="1"/>
          </p:cNvGraphicFramePr>
          <p:nvPr>
            <p:ph idx="1"/>
          </p:nvPr>
        </p:nvGraphicFramePr>
        <p:xfrm>
          <a:off x="179388" y="1214438"/>
          <a:ext cx="8229600" cy="5454804"/>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3013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Staatsform:</a:t>
                      </a:r>
                      <a:r>
                        <a:rPr kumimoji="0" lang="de-CH" sz="1300" b="0" i="0" u="none" strike="noStrike" cap="none" normalizeH="0" baseline="0" dirty="0">
                          <a:ln>
                            <a:noFill/>
                          </a:ln>
                          <a:solidFill>
                            <a:schemeClr val="tx1"/>
                          </a:solidFill>
                          <a:effectLst/>
                          <a:latin typeface="Arial" charset="0"/>
                          <a:cs typeface="Arial" charset="0"/>
                        </a:rPr>
                        <a:t> Föderalistischer Bundesstaat</a:t>
                      </a:r>
                    </a:p>
                  </a:txBody>
                  <a:tcPr marL="54000" marR="54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Staatsform:</a:t>
                      </a:r>
                      <a:r>
                        <a:rPr kumimoji="0" lang="de-CH" sz="1300" b="0" i="0" u="none" strike="noStrike" cap="none" normalizeH="0" baseline="0">
                          <a:ln>
                            <a:noFill/>
                          </a:ln>
                          <a:solidFill>
                            <a:schemeClr val="tx1"/>
                          </a:solidFill>
                          <a:effectLst/>
                          <a:latin typeface="Arial" charset="0"/>
                          <a:cs typeface="Arial" charset="0"/>
                        </a:rPr>
                        <a:t> Föderaler und sozialer Rechtsstaat</a:t>
                      </a:r>
                    </a:p>
                  </a:txBody>
                  <a:tcPr marL="54000" marR="54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60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Legislative:</a:t>
                      </a:r>
                      <a:r>
                        <a:rPr kumimoji="0" lang="de-CH" sz="1300" b="0" i="0" u="none" strike="noStrike" cap="none" normalizeH="0" baseline="0" dirty="0">
                          <a:ln>
                            <a:noFill/>
                          </a:ln>
                          <a:solidFill>
                            <a:schemeClr val="tx1"/>
                          </a:solidFill>
                          <a:effectLst/>
                          <a:latin typeface="Arial" charset="0"/>
                          <a:cs typeface="Arial" charset="0"/>
                        </a:rPr>
                        <a:t> Die Bundesversammlung, die gesetz-gebende Gewalt, ist nach dem Zwei-Kammer-Prinzip aufgebaut, dem National-und Ständerat. Es handelt sich um ein Milizparlament.</a:t>
                      </a:r>
                    </a:p>
                  </a:txBody>
                  <a:tcPr marL="54000" marR="54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Legislative:</a:t>
                      </a:r>
                      <a:r>
                        <a:rPr kumimoji="0" lang="de-CH" sz="1300" b="0" i="0" u="none" strike="noStrike" cap="none" normalizeH="0" baseline="0">
                          <a:ln>
                            <a:noFill/>
                          </a:ln>
                          <a:solidFill>
                            <a:schemeClr val="tx1"/>
                          </a:solidFill>
                          <a:effectLst/>
                          <a:latin typeface="Arial" charset="0"/>
                          <a:cs typeface="Arial" charset="0"/>
                        </a:rPr>
                        <a:t> Die Bundesversammlung, bestehend aus Bundestag und Bundesrat, ist an der Gesetzgebung beteiligt. Die jeweiligen Abgeordneten sind Berufsparlamentarier.</a:t>
                      </a:r>
                    </a:p>
                  </a:txBody>
                  <a:tcPr marL="54000" marR="54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60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Nationalrat:</a:t>
                      </a:r>
                      <a:r>
                        <a:rPr kumimoji="0" lang="de-CH" sz="1300" b="0" i="0" u="none" strike="noStrike" cap="none" normalizeH="0" baseline="0">
                          <a:ln>
                            <a:noFill/>
                          </a:ln>
                          <a:solidFill>
                            <a:schemeClr val="tx1"/>
                          </a:solidFill>
                          <a:effectLst/>
                          <a:latin typeface="Arial" charset="0"/>
                          <a:cs typeface="Arial" charset="0"/>
                        </a:rPr>
                        <a:t> Vertretung des Volkes durch 200 Abgeordnete. Jeder Kanton wählt proportional zur Bevölkerungsgrösse die Anzahl Abgeordneter. </a:t>
                      </a:r>
                    </a:p>
                  </a:txBody>
                  <a:tcPr marL="54000" marR="54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Bundestag:</a:t>
                      </a:r>
                      <a:r>
                        <a:rPr kumimoji="0" lang="de-CH" sz="1300" b="0" i="0" u="none" strike="noStrike" cap="none" normalizeH="0" baseline="0">
                          <a:ln>
                            <a:noFill/>
                          </a:ln>
                          <a:solidFill>
                            <a:schemeClr val="tx1"/>
                          </a:solidFill>
                          <a:effectLst/>
                          <a:latin typeface="Arial" charset="0"/>
                          <a:cs typeface="Arial" charset="0"/>
                        </a:rPr>
                        <a:t> Die obere Kammer des deutschen Parlaments vertritt die Anliegen der Bevölkerung. Die Verteilung der 598 Sitze erfolgt nach Stimmenanteil der einzelnen Parteien bei den Bundeswahlen. </a:t>
                      </a:r>
                    </a:p>
                  </a:txBody>
                  <a:tcPr marL="54000" marR="54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60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Ständerat:</a:t>
                      </a:r>
                      <a:r>
                        <a:rPr kumimoji="0" lang="de-CH" sz="1300" b="0" i="0" u="none" strike="noStrike" cap="none" normalizeH="0" baseline="0">
                          <a:ln>
                            <a:noFill/>
                          </a:ln>
                          <a:solidFill>
                            <a:schemeClr val="tx1"/>
                          </a:solidFill>
                          <a:effectLst/>
                          <a:latin typeface="Arial" charset="0"/>
                          <a:cs typeface="Arial" charset="0"/>
                        </a:rPr>
                        <a:t> Vertretung der Kantone mit zwei Ver-tretern pro Kanton und einem Vertreter pro Halb-kanton. Insgesamt hat der Ständerat 46 Mitglieder.</a:t>
                      </a:r>
                    </a:p>
                  </a:txBody>
                  <a:tcPr marL="54000" marR="54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Bundesrat:</a:t>
                      </a:r>
                      <a:r>
                        <a:rPr kumimoji="0" lang="de-CH" sz="1300" b="0" i="0" u="none" strike="noStrike" cap="none" normalizeH="0" baseline="0">
                          <a:ln>
                            <a:noFill/>
                          </a:ln>
                          <a:solidFill>
                            <a:schemeClr val="tx1"/>
                          </a:solidFill>
                          <a:effectLst/>
                          <a:latin typeface="Arial" charset="0"/>
                          <a:cs typeface="Arial" charset="0"/>
                        </a:rPr>
                        <a:t> Die zweite Kammer der Bundesversamm-lung besteht aus 69 Entsandten der Landesparlamen-te, welche die Interessen der Bundesländer beim Bund vertreten.</a:t>
                      </a:r>
                    </a:p>
                  </a:txBody>
                  <a:tcPr marL="54000" marR="54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803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Exekutive:</a:t>
                      </a:r>
                      <a:r>
                        <a:rPr kumimoji="0" lang="de-CH" sz="1300" b="0" i="0" u="none" strike="noStrike" cap="none" normalizeH="0" baseline="0">
                          <a:ln>
                            <a:noFill/>
                          </a:ln>
                          <a:solidFill>
                            <a:schemeClr val="tx1"/>
                          </a:solidFill>
                          <a:effectLst/>
                          <a:latin typeface="Arial" charset="0"/>
                          <a:cs typeface="Arial" charset="0"/>
                        </a:rPr>
                        <a:t> Die Regierung setzt sich aus dem sieben-köpfigen Bundesrat zusammen. Er erfüllt als Kollektiv-organ die Funktion eines Staatsoberhauptes. Jeder der sieben Bundesräte steht einem eidgenössischen Departement (Ministerium) vor. Im Bundesrat sind die vier grössten Parteien des Landes vertreten (Konkordanzprinzip).</a:t>
                      </a:r>
                    </a:p>
                  </a:txBody>
                  <a:tcPr marL="54000" marR="54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Exekutive:</a:t>
                      </a:r>
                      <a:r>
                        <a:rPr kumimoji="0" lang="de-CH" sz="1300" b="0" i="0" u="none" strike="noStrike" cap="none" normalizeH="0" baseline="0">
                          <a:ln>
                            <a:noFill/>
                          </a:ln>
                          <a:solidFill>
                            <a:schemeClr val="tx1"/>
                          </a:solidFill>
                          <a:effectLst/>
                          <a:latin typeface="Arial" charset="0"/>
                          <a:cs typeface="Arial" charset="0"/>
                        </a:rPr>
                        <a:t> Die Bundesregierung, die sich aus dem Bundeskanzler und den 15 Bundesministern mit jeweils eigenem Ressort zusammensetzt, übt die Regierungsgewalt aus. Im Regelfall handelt es sich um eine Koalition zwischen 2–3 Parteien.</a:t>
                      </a:r>
                    </a:p>
                  </a:txBody>
                  <a:tcPr marL="54000" marR="54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8603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Bundeskanzler:</a:t>
                      </a:r>
                      <a:r>
                        <a:rPr kumimoji="0" lang="de-CH" sz="1300" b="0" i="0" u="none" strike="noStrike" cap="none" normalizeH="0" baseline="0">
                          <a:ln>
                            <a:noFill/>
                          </a:ln>
                          <a:solidFill>
                            <a:schemeClr val="tx1"/>
                          </a:solidFill>
                          <a:effectLst/>
                          <a:latin typeface="Arial" charset="0"/>
                          <a:cs typeface="Arial" charset="0"/>
                        </a:rPr>
                        <a:t> Der Bundeskanzler ist der Stabschef des Bundesrats und unterstützt diesen bei der Erledigung seiner Geschäfte. </a:t>
                      </a:r>
                    </a:p>
                  </a:txBody>
                  <a:tcPr marL="54000" marR="54000" marT="46791" marB="4679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Bundeskanzler:</a:t>
                      </a:r>
                      <a:r>
                        <a:rPr kumimoji="0" lang="de-CH" sz="1300" b="0" i="0" u="none" strike="noStrike" cap="none" normalizeH="0" baseline="0">
                          <a:ln>
                            <a:noFill/>
                          </a:ln>
                          <a:solidFill>
                            <a:schemeClr val="tx1"/>
                          </a:solidFill>
                          <a:effectLst/>
                          <a:latin typeface="Arial" charset="0"/>
                          <a:cs typeface="Arial" charset="0"/>
                        </a:rPr>
                        <a:t> Der Bundeskanzler trägt die Regierungsverantwortung und ist mit der Bildung des Kabinetts, der Leitung der Regierung und dem Erlassen der Richtlinien der Politik beauftragt. </a:t>
                      </a:r>
                    </a:p>
                  </a:txBody>
                  <a:tcPr marL="54000" marR="54000" marT="46791" marB="467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12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7E75E06C-4BF7-4D38-9C0A-728494F9DE62}" type="slidenum">
              <a:rPr lang="de-CH" altLang="de-DE" sz="700" smtClean="0">
                <a:solidFill>
                  <a:schemeClr val="bg1"/>
                </a:solidFill>
              </a:rPr>
              <a:pPr eaLnBrk="1" hangingPunct="1">
                <a:buFontTx/>
                <a:buNone/>
              </a:pPr>
              <a:t>3</a:t>
            </a:fld>
            <a:endParaRPr lang="de-CH" altLang="de-DE" sz="70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de-CH" altLang="de-DE"/>
              <a:t>Die Schweiz und Deutschland – ein Vergleich</a:t>
            </a:r>
          </a:p>
        </p:txBody>
      </p:sp>
      <p:graphicFrame>
        <p:nvGraphicFramePr>
          <p:cNvPr id="40010" name="Group 74"/>
          <p:cNvGraphicFramePr>
            <a:graphicFrameLocks noGrp="1"/>
          </p:cNvGraphicFramePr>
          <p:nvPr>
            <p:ph idx="1"/>
            <p:extLst>
              <p:ext uri="{D42A27DB-BD31-4B8C-83A1-F6EECF244321}">
                <p14:modId xmlns:p14="http://schemas.microsoft.com/office/powerpoint/2010/main" val="1924921275"/>
              </p:ext>
            </p:extLst>
          </p:nvPr>
        </p:nvGraphicFramePr>
        <p:xfrm>
          <a:off x="179388" y="1412875"/>
          <a:ext cx="8229600" cy="433705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8861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Bundespräsident:</a:t>
                      </a:r>
                      <a:r>
                        <a:rPr kumimoji="0" lang="de-CH" sz="1300" b="0" i="0" u="none" strike="noStrike" cap="none" normalizeH="0" baseline="0" dirty="0">
                          <a:ln>
                            <a:noFill/>
                          </a:ln>
                          <a:solidFill>
                            <a:schemeClr val="tx1"/>
                          </a:solidFill>
                          <a:effectLst/>
                          <a:latin typeface="Arial" charset="0"/>
                          <a:cs typeface="Arial" charset="0"/>
                        </a:rPr>
                        <a:t> Ein Mitglied des Bundesrats amtiert nach dem Rotationsprinzip jeweils ein Jahr. Er übernimmt mehrheitlich repräsentative Aufgaben. Er ist „Erster unter Gleichen“.</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Bundespräsident:</a:t>
                      </a:r>
                      <a:r>
                        <a:rPr kumimoji="0" lang="de-CH" sz="1300" b="0" i="0" u="none" strike="noStrike" cap="none" normalizeH="0" baseline="0">
                          <a:ln>
                            <a:noFill/>
                          </a:ln>
                          <a:solidFill>
                            <a:schemeClr val="tx1"/>
                          </a:solidFill>
                          <a:effectLst/>
                          <a:latin typeface="Arial" charset="0"/>
                          <a:cs typeface="Arial" charset="0"/>
                        </a:rPr>
                        <a:t> Staatsoberhaupt der Bundes-republik. Repräsentative Aufgaben und Vertretung der Bundesrepublik nach innen und aussen.</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61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Judikative:</a:t>
                      </a:r>
                      <a:r>
                        <a:rPr kumimoji="0" lang="de-CH" sz="1300" b="0" i="0" u="none" strike="noStrike" cap="none" normalizeH="0" baseline="0" dirty="0">
                          <a:ln>
                            <a:noFill/>
                          </a:ln>
                          <a:solidFill>
                            <a:schemeClr val="tx1"/>
                          </a:solidFill>
                          <a:effectLst/>
                          <a:latin typeface="Arial" charset="0"/>
                          <a:cs typeface="Arial" charset="0"/>
                        </a:rPr>
                        <a:t> Die oberste richterliche Gewalt liegt beim Bundesgericht. Als letzte Berufungsinstanz legt es die Richtlinien, nach dem das Gesetz zu interpretieren ist, fest. </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Judikative:</a:t>
                      </a:r>
                      <a:r>
                        <a:rPr kumimoji="0" lang="de-CH" sz="1300" b="0" i="0" u="none" strike="noStrike" cap="none" normalizeH="0" baseline="0">
                          <a:ln>
                            <a:noFill/>
                          </a:ln>
                          <a:solidFill>
                            <a:schemeClr val="tx1"/>
                          </a:solidFill>
                          <a:effectLst/>
                          <a:latin typeface="Arial" charset="0"/>
                          <a:cs typeface="Arial" charset="0"/>
                        </a:rPr>
                        <a:t> Das Bundesverfassungsgericht ist das oberste Gericht, bestehend aus 16 Richtern. Es wacht über die Einhaltung des Grundgesetzes.</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786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dirty="0">
                          <a:ln>
                            <a:noFill/>
                          </a:ln>
                          <a:solidFill>
                            <a:schemeClr val="tx1"/>
                          </a:solidFill>
                          <a:effectLst/>
                          <a:latin typeface="Arial" charset="0"/>
                          <a:cs typeface="Arial" charset="0"/>
                        </a:rPr>
                        <a:t>Parteienlandschaft:</a:t>
                      </a:r>
                      <a:r>
                        <a:rPr kumimoji="0" lang="de-CH" sz="1300" b="0" i="0" u="none" strike="noStrike" cap="none" normalizeH="0" baseline="0" dirty="0">
                          <a:ln>
                            <a:noFill/>
                          </a:ln>
                          <a:solidFill>
                            <a:schemeClr val="tx1"/>
                          </a:solidFill>
                          <a:effectLst/>
                          <a:latin typeface="Arial" charset="0"/>
                          <a:cs typeface="Arial" charset="0"/>
                        </a:rPr>
                        <a:t> In der Bundesversammlung ist die grosse Mehrheit der Sitze zwischen folgenden Parteien aufgeteilt: SVP, SP, FDP und CVP.</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Parteienlandschaft:</a:t>
                      </a:r>
                      <a:r>
                        <a:rPr kumimoji="0" lang="de-CH" sz="1300" b="0" i="0" u="none" strike="noStrike" cap="none" normalizeH="0" baseline="0">
                          <a:ln>
                            <a:noFill/>
                          </a:ln>
                          <a:solidFill>
                            <a:schemeClr val="tx1"/>
                          </a:solidFill>
                          <a:effectLst/>
                          <a:latin typeface="Arial" charset="0"/>
                          <a:cs typeface="Arial" charset="0"/>
                        </a:rPr>
                        <a:t> Im Bundestag vertretene Parteien sind SPD, CDU/CSU, FDP, Die Grünen und Die Linke. Die Sitzaufteilung in der Bundesversamm-lung erfolgt nach dem jeweiligen Stimmenanteil der Partei bei den Bundeswahlen.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0" i="0" u="none" strike="noStrike" cap="none" normalizeH="0" baseline="0">
                          <a:ln>
                            <a:noFill/>
                          </a:ln>
                          <a:solidFill>
                            <a:schemeClr val="tx1"/>
                          </a:solidFill>
                          <a:effectLst/>
                          <a:latin typeface="Arial" charset="0"/>
                          <a:cs typeface="Arial" charset="0"/>
                        </a:rPr>
                        <a:t>Zur Regierungsbildung sind Koalitionen – ein Parteienbündnis – nötig, da die absolute Mehrheit unwahrscheinlich ist.</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61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Föderalismus:</a:t>
                      </a:r>
                      <a:r>
                        <a:rPr kumimoji="0" lang="de-CH" sz="1300" b="0" i="0" u="none" strike="noStrike" cap="none" normalizeH="0" baseline="0">
                          <a:ln>
                            <a:noFill/>
                          </a:ln>
                          <a:solidFill>
                            <a:schemeClr val="tx1"/>
                          </a:solidFill>
                          <a:effectLst/>
                          <a:latin typeface="Arial" charset="0"/>
                          <a:cs typeface="Arial" charset="0"/>
                        </a:rPr>
                        <a:t> Dezentralisierte Aufgabenteilung, die sich durch eine hohe Autonomie der 26 Kantone auszeichnet. Die Kantone verfügen über eigene Verfassung, Gesetze, Parlament und Gerichte.</a:t>
                      </a:r>
                    </a:p>
                  </a:txBody>
                  <a:tcPr marL="54000" marR="54000" marT="46803" marB="468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sz="1300" b="1" i="0" u="none" strike="noStrike" cap="none" normalizeH="0" baseline="0">
                          <a:ln>
                            <a:noFill/>
                          </a:ln>
                          <a:solidFill>
                            <a:schemeClr val="tx1"/>
                          </a:solidFill>
                          <a:effectLst/>
                          <a:latin typeface="Arial" charset="0"/>
                          <a:cs typeface="Arial" charset="0"/>
                        </a:rPr>
                        <a:t>Föderalismus:</a:t>
                      </a:r>
                      <a:r>
                        <a:rPr kumimoji="0" lang="de-CH" sz="1300" b="0" i="0" u="none" strike="noStrike" cap="none" normalizeH="0" baseline="0">
                          <a:ln>
                            <a:noFill/>
                          </a:ln>
                          <a:solidFill>
                            <a:schemeClr val="tx1"/>
                          </a:solidFill>
                          <a:effectLst/>
                          <a:latin typeface="Arial" charset="0"/>
                          <a:cs typeface="Arial" charset="0"/>
                        </a:rPr>
                        <a:t> Politische Aufgliederung zwischen Bundesstaat und 16 Bundesländern. Die Bundes-länder verfügen jeweils über ein eigenes Landesparla-ment und eine eigene Landesregierung.</a:t>
                      </a:r>
                    </a:p>
                  </a:txBody>
                  <a:tcPr marL="54000" marR="54000" marT="46803" marB="468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14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7963D20C-761D-42CF-85D3-E39E296BCFBA}" type="slidenum">
              <a:rPr lang="de-CH" altLang="de-DE" sz="700" smtClean="0">
                <a:solidFill>
                  <a:schemeClr val="bg1"/>
                </a:solidFill>
              </a:rPr>
              <a:pPr eaLnBrk="1" hangingPunct="1">
                <a:buFontTx/>
                <a:buNone/>
              </a:pPr>
              <a:t>4</a:t>
            </a:fld>
            <a:endParaRPr lang="de-CH" altLang="de-DE" sz="7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de-CH" altLang="de-DE"/>
              <a:t>Die Regierung</a:t>
            </a:r>
            <a:endParaRPr lang="de-DE" altLang="de-DE"/>
          </a:p>
        </p:txBody>
      </p:sp>
      <p:sp>
        <p:nvSpPr>
          <p:cNvPr id="6147" name="Inhaltsplatzhalter 2"/>
          <p:cNvSpPr>
            <a:spLocks noGrp="1"/>
          </p:cNvSpPr>
          <p:nvPr>
            <p:ph idx="1"/>
          </p:nvPr>
        </p:nvSpPr>
        <p:spPr>
          <a:xfrm>
            <a:off x="455613" y="1482725"/>
            <a:ext cx="8475662" cy="1304925"/>
          </a:xfrm>
        </p:spPr>
        <p:txBody>
          <a:bodyPr/>
          <a:lstStyle/>
          <a:p>
            <a:pPr marL="0" indent="0" eaLnBrk="1" hangingPunct="1">
              <a:buFontTx/>
              <a:buNone/>
            </a:pPr>
            <a:r>
              <a:rPr lang="de-DE" altLang="de-DE" sz="1800"/>
              <a:t>Die Regierung der Schweiz besteht aus den sieben Mitgliedern des Bundesrats, die von der Vereinigten Bundesversammlung für eine vierjährige Amtsdauer gewählt sind. Die Bundespräsidentin oder der Bundespräsident ist nur für ein Jahr gewählt.</a:t>
            </a:r>
          </a:p>
        </p:txBody>
      </p:sp>
      <p:sp>
        <p:nvSpPr>
          <p:cNvPr id="614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161DD478-8503-4D8B-AB84-0A871C187287}" type="slidenum">
              <a:rPr lang="de-CH" altLang="de-DE" sz="700" smtClean="0">
                <a:solidFill>
                  <a:schemeClr val="bg1"/>
                </a:solidFill>
              </a:rPr>
              <a:pPr eaLnBrk="1" hangingPunct="1">
                <a:buFontTx/>
                <a:buNone/>
              </a:pPr>
              <a:t>5</a:t>
            </a:fld>
            <a:endParaRPr lang="de-CH" altLang="de-DE" sz="700">
              <a:solidFill>
                <a:schemeClr val="bg1"/>
              </a:solidFill>
            </a:endParaRPr>
          </a:p>
        </p:txBody>
      </p:sp>
      <p:pic>
        <p:nvPicPr>
          <p:cNvPr id="8" name="Grafik 7" descr="Ein Bild, das Mann, Person, Anzug, Schlips enthält.&#10;&#10;Automatisch generierte Beschreibung">
            <a:extLst>
              <a:ext uri="{FF2B5EF4-FFF2-40B4-BE49-F238E27FC236}">
                <a16:creationId xmlns:a16="http://schemas.microsoft.com/office/drawing/2014/main" id="{04658867-7211-9F47-B286-5F7EB3D93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2" y="3765138"/>
            <a:ext cx="9041435" cy="1319213"/>
          </a:xfrm>
          <a:prstGeom prst="rect">
            <a:avLst/>
          </a:prstGeom>
        </p:spPr>
      </p:pic>
      <p:sp>
        <p:nvSpPr>
          <p:cNvPr id="9" name="Text Box 25">
            <a:extLst>
              <a:ext uri="{FF2B5EF4-FFF2-40B4-BE49-F238E27FC236}">
                <a16:creationId xmlns:a16="http://schemas.microsoft.com/office/drawing/2014/main" id="{C0EFAEE3-767B-F640-807F-33615D8B4DA7}"/>
              </a:ext>
            </a:extLst>
          </p:cNvPr>
          <p:cNvSpPr txBox="1">
            <a:spLocks noChangeArrowheads="1"/>
          </p:cNvSpPr>
          <p:nvPr/>
        </p:nvSpPr>
        <p:spPr bwMode="auto">
          <a:xfrm>
            <a:off x="102565" y="5084351"/>
            <a:ext cx="201612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900" i="1" dirty="0">
                <a:solidFill>
                  <a:srgbClr val="5F5F5F"/>
                </a:solidFill>
              </a:rPr>
              <a:t>Der Schweizer Bundesrat 2022</a:t>
            </a:r>
          </a:p>
          <a:p>
            <a:pPr eaLnBrk="1" hangingPunct="1">
              <a:spcBef>
                <a:spcPts val="300"/>
              </a:spcBef>
              <a:buFontTx/>
              <a:buNone/>
            </a:pPr>
            <a:r>
              <a:rPr lang="de-CH" altLang="de-DE" sz="800" i="1" dirty="0">
                <a:solidFill>
                  <a:srgbClr val="5F5F5F"/>
                </a:solidFill>
              </a:rPr>
              <a:t>© </a:t>
            </a:r>
            <a:r>
              <a:rPr lang="de-CH" altLang="de-DE" sz="800" i="1" dirty="0" err="1">
                <a:solidFill>
                  <a:srgbClr val="5F5F5F"/>
                </a:solidFill>
              </a:rPr>
              <a:t>www.admin.ch</a:t>
            </a:r>
            <a:endParaRPr lang="de-CH" altLang="de-DE" sz="800" dirty="0">
              <a:solidFill>
                <a:srgbClr val="0000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de-CH" altLang="de-DE"/>
              <a:t>Die Regierung</a:t>
            </a:r>
          </a:p>
        </p:txBody>
      </p:sp>
      <p:sp>
        <p:nvSpPr>
          <p:cNvPr id="7171" name="Rectangle 3"/>
          <p:cNvSpPr>
            <a:spLocks noGrp="1" noChangeArrowheads="1"/>
          </p:cNvSpPr>
          <p:nvPr>
            <p:ph type="body" idx="1"/>
          </p:nvPr>
        </p:nvSpPr>
        <p:spPr/>
        <p:txBody>
          <a:bodyPr/>
          <a:lstStyle/>
          <a:p>
            <a:pPr marL="0" indent="0">
              <a:buFontTx/>
              <a:buNone/>
            </a:pPr>
            <a:r>
              <a:rPr lang="de-CH" altLang="de-DE" sz="1800"/>
              <a:t>Das politische System zeichnet sich durch hohe Stabilität aus. Auf Bundesebene sind alle grossen Parteien bei der Zusammensetzung der Regierung mit eingebunden.  </a:t>
            </a:r>
          </a:p>
          <a:p>
            <a:pPr marL="0" indent="0">
              <a:buFontTx/>
              <a:buNone/>
            </a:pPr>
            <a:endParaRPr lang="de-CH" altLang="de-DE" sz="1800"/>
          </a:p>
          <a:p>
            <a:pPr marL="0" indent="0">
              <a:buFontTx/>
              <a:buNone/>
            </a:pPr>
            <a:endParaRPr lang="de-CH" altLang="de-DE" sz="1800"/>
          </a:p>
        </p:txBody>
      </p:sp>
      <p:sp>
        <p:nvSpPr>
          <p:cNvPr id="717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942CFF55-DD88-494C-BD92-9AD1C1858DE1}" type="slidenum">
              <a:rPr lang="de-CH" altLang="de-DE" sz="700" smtClean="0">
                <a:solidFill>
                  <a:schemeClr val="bg1"/>
                </a:solidFill>
              </a:rPr>
              <a:pPr eaLnBrk="1" hangingPunct="1">
                <a:buFontTx/>
                <a:buNone/>
              </a:pPr>
              <a:t>6</a:t>
            </a:fld>
            <a:endParaRPr lang="de-CH" altLang="de-DE" sz="700">
              <a:solidFill>
                <a:schemeClr val="bg1"/>
              </a:solidFill>
            </a:endParaRPr>
          </a:p>
        </p:txBody>
      </p:sp>
      <p:pic>
        <p:nvPicPr>
          <p:cNvPr id="8" name="Grafik 7">
            <a:extLst>
              <a:ext uri="{FF2B5EF4-FFF2-40B4-BE49-F238E27FC236}">
                <a16:creationId xmlns:a16="http://schemas.microsoft.com/office/drawing/2014/main" id="{9F9FC388-03DD-C540-83D5-69D014051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642556"/>
            <a:ext cx="4464496" cy="3096345"/>
          </a:xfrm>
          <a:prstGeom prst="rect">
            <a:avLst/>
          </a:prstGeom>
        </p:spPr>
      </p:pic>
      <p:sp>
        <p:nvSpPr>
          <p:cNvPr id="9" name="Text Box 6">
            <a:extLst>
              <a:ext uri="{FF2B5EF4-FFF2-40B4-BE49-F238E27FC236}">
                <a16:creationId xmlns:a16="http://schemas.microsoft.com/office/drawing/2014/main" id="{DEE627C9-6704-494C-9908-42B3DC1CB64C}"/>
              </a:ext>
            </a:extLst>
          </p:cNvPr>
          <p:cNvSpPr txBox="1">
            <a:spLocks noChangeArrowheads="1"/>
          </p:cNvSpPr>
          <p:nvPr/>
        </p:nvSpPr>
        <p:spPr bwMode="auto">
          <a:xfrm>
            <a:off x="2267744" y="5738901"/>
            <a:ext cx="34528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900" i="1" dirty="0">
                <a:solidFill>
                  <a:srgbClr val="5F5F5F"/>
                </a:solidFill>
              </a:rPr>
              <a:t>Bundeshaus in Bern</a:t>
            </a:r>
          </a:p>
          <a:p>
            <a:pPr eaLnBrk="1" hangingPunct="1">
              <a:spcBef>
                <a:spcPts val="300"/>
              </a:spcBef>
              <a:buFontTx/>
              <a:buNone/>
            </a:pPr>
            <a:r>
              <a:rPr lang="de-CH" altLang="de-DE" sz="800" i="1" dirty="0">
                <a:solidFill>
                  <a:srgbClr val="5F5F5F"/>
                </a:solidFill>
              </a:rPr>
              <a:t>© </a:t>
            </a:r>
            <a:r>
              <a:rPr lang="de-CH" sz="900" i="1" dirty="0">
                <a:solidFill>
                  <a:srgbClr val="5F5F5F"/>
                </a:solidFill>
              </a:rPr>
              <a:t>Parlamentsdienste 3003 Bern</a:t>
            </a:r>
            <a:endParaRPr lang="de-CH" altLang="de-DE" sz="900" i="1" dirty="0">
              <a:solidFill>
                <a:srgbClr val="5F5F5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body" idx="1"/>
          </p:nvPr>
        </p:nvSpPr>
        <p:spPr>
          <a:xfrm>
            <a:off x="3995738" y="1484313"/>
            <a:ext cx="4752975" cy="4525962"/>
          </a:xfrm>
        </p:spPr>
        <p:txBody>
          <a:bodyPr/>
          <a:lstStyle/>
          <a:p>
            <a:pPr marL="0" indent="0" eaLnBrk="1" hangingPunct="1">
              <a:lnSpc>
                <a:spcPct val="90000"/>
              </a:lnSpc>
              <a:buFontTx/>
              <a:buNone/>
            </a:pPr>
            <a:r>
              <a:rPr lang="de-CH" altLang="de-DE" sz="1800"/>
              <a:t>Die Bundesversammlung – das Schweizer Parlament – ist nach dem Zweikammer-system organisiert. Die beiden Kammern heissen Nationalrat und Ständerat. </a:t>
            </a:r>
          </a:p>
          <a:p>
            <a:pPr marL="0" indent="0" eaLnBrk="1" hangingPunct="1">
              <a:lnSpc>
                <a:spcPct val="90000"/>
              </a:lnSpc>
              <a:buFontTx/>
              <a:buNone/>
            </a:pPr>
            <a:endParaRPr lang="de-CH" altLang="de-DE" sz="1800"/>
          </a:p>
          <a:p>
            <a:pPr marL="0" indent="0" eaLnBrk="1" hangingPunct="1">
              <a:lnSpc>
                <a:spcPct val="90000"/>
              </a:lnSpc>
              <a:buFontTx/>
              <a:buNone/>
            </a:pPr>
            <a:r>
              <a:rPr lang="de-CH" altLang="de-DE" sz="1800"/>
              <a:t>Im Unterschied zu den meisten ausländ-ischen Parlamenten ist die Bundes-versammlung kein Berufsparlament. Die Bundesversammlung wird deshalb als Milizparlament bezeichnet. </a:t>
            </a:r>
          </a:p>
          <a:p>
            <a:pPr marL="0" indent="0" eaLnBrk="1" hangingPunct="1">
              <a:lnSpc>
                <a:spcPct val="90000"/>
              </a:lnSpc>
              <a:buFontTx/>
              <a:buNone/>
            </a:pPr>
            <a:endParaRPr lang="de-DE" altLang="de-DE" sz="2000"/>
          </a:p>
        </p:txBody>
      </p:sp>
      <p:sp>
        <p:nvSpPr>
          <p:cNvPr id="8195" name="Titel 4"/>
          <p:cNvSpPr>
            <a:spLocks noGrp="1"/>
          </p:cNvSpPr>
          <p:nvPr>
            <p:ph type="title"/>
          </p:nvPr>
        </p:nvSpPr>
        <p:spPr/>
        <p:txBody>
          <a:bodyPr/>
          <a:lstStyle/>
          <a:p>
            <a:r>
              <a:rPr lang="de-CH" altLang="de-DE"/>
              <a:t>Parlament: Die Bundesversammlung</a:t>
            </a:r>
            <a:endParaRPr lang="de-DE" altLang="de-DE"/>
          </a:p>
        </p:txBody>
      </p:sp>
      <p:grpSp>
        <p:nvGrpSpPr>
          <p:cNvPr id="8196" name="Group 12"/>
          <p:cNvGrpSpPr>
            <a:grpSpLocks/>
          </p:cNvGrpSpPr>
          <p:nvPr/>
        </p:nvGrpSpPr>
        <p:grpSpPr bwMode="auto">
          <a:xfrm>
            <a:off x="323850" y="1471613"/>
            <a:ext cx="3341688" cy="5343524"/>
            <a:chOff x="204" y="955"/>
            <a:chExt cx="2105" cy="3366"/>
          </a:xfrm>
        </p:grpSpPr>
        <p:sp>
          <p:nvSpPr>
            <p:cNvPr id="8198" name="Rectangle 7"/>
            <p:cNvSpPr>
              <a:spLocks noChangeArrowheads="1"/>
            </p:cNvSpPr>
            <p:nvPr/>
          </p:nvSpPr>
          <p:spPr bwMode="auto">
            <a:xfrm>
              <a:off x="204" y="4083"/>
              <a:ext cx="191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dirty="0">
                  <a:solidFill>
                    <a:srgbClr val="5F5F5F"/>
                  </a:solidFill>
                </a:rPr>
                <a:t>Die Bundeshauskuppel mit den 26 Schweizer Kantonen</a:t>
              </a:r>
            </a:p>
            <a:p>
              <a:pPr>
                <a:spcBef>
                  <a:spcPct val="20000"/>
                </a:spcBef>
                <a:buFontTx/>
                <a:buNone/>
              </a:pPr>
              <a:r>
                <a:rPr lang="en-US" altLang="de-DE" sz="800" i="1" dirty="0">
                  <a:solidFill>
                    <a:srgbClr val="5F5F5F"/>
                  </a:solidFill>
                </a:rPr>
                <a:t>© EDA, </a:t>
              </a:r>
              <a:r>
                <a:rPr lang="en-US" altLang="de-DE" sz="800" i="1" dirty="0" err="1">
                  <a:solidFill>
                    <a:srgbClr val="5F5F5F"/>
                  </a:solidFill>
                </a:rPr>
                <a:t>Präsenz</a:t>
              </a:r>
              <a:r>
                <a:rPr lang="en-US" altLang="de-DE" sz="800" i="1" dirty="0">
                  <a:solidFill>
                    <a:srgbClr val="5F5F5F"/>
                  </a:solidFill>
                </a:rPr>
                <a:t> </a:t>
              </a:r>
              <a:r>
                <a:rPr lang="en-US" altLang="de-DE" sz="800" i="1" dirty="0" err="1">
                  <a:solidFill>
                    <a:srgbClr val="5F5F5F"/>
                  </a:solidFill>
                </a:rPr>
                <a:t>Schweiz</a:t>
              </a:r>
              <a:endParaRPr lang="en-US" altLang="de-DE" sz="800" i="1" dirty="0">
                <a:solidFill>
                  <a:srgbClr val="5F5F5F"/>
                </a:solidFill>
              </a:endParaRPr>
            </a:p>
          </p:txBody>
        </p:sp>
        <p:pic>
          <p:nvPicPr>
            <p:cNvPr id="8199" name="Picture 10" descr="pol_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955"/>
              <a:ext cx="2060" cy="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31B81E9D-A42E-4D60-82A3-7BF395F5D659}" type="slidenum">
              <a:rPr lang="de-CH" altLang="de-DE" sz="700" smtClean="0">
                <a:solidFill>
                  <a:schemeClr val="bg1"/>
                </a:solidFill>
              </a:rPr>
              <a:pPr eaLnBrk="1" hangingPunct="1">
                <a:buFontTx/>
                <a:buNone/>
              </a:pPr>
              <a:t>7</a:t>
            </a:fld>
            <a:endParaRPr lang="de-CH" altLang="de-DE" sz="700">
              <a:solidFill>
                <a:schemeClr val="bg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455613" y="1482725"/>
            <a:ext cx="39719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r>
              <a:rPr lang="de-CH" altLang="de-DE" sz="1800"/>
              <a:t>Der Ständerat setzt sich aus 46 Vertreterinnen oder Vertretern der Schweizer Kantone zusammen. </a:t>
            </a:r>
          </a:p>
          <a:p>
            <a:pPr eaLnBrk="1" hangingPunct="1">
              <a:buFontTx/>
              <a:buNone/>
            </a:pPr>
            <a:endParaRPr lang="de-CH" altLang="de-DE" sz="1800"/>
          </a:p>
          <a:p>
            <a:pPr eaLnBrk="1" hangingPunct="1">
              <a:buFontTx/>
              <a:buNone/>
            </a:pPr>
            <a:r>
              <a:rPr lang="de-CH" altLang="de-DE" sz="1800"/>
              <a:t>Jeder Kanton wählt zwei, die Kantone Obwalden, Nidwalden, Basel-Stadt, Basel-Landschaft, Appenzell Ausserrhoden und Appenzell Innerrhoden eine Person. </a:t>
            </a:r>
          </a:p>
          <a:p>
            <a:pPr eaLnBrk="1" hangingPunct="1">
              <a:buFontTx/>
              <a:buNone/>
            </a:pPr>
            <a:endParaRPr lang="de-CH" altLang="de-DE" sz="1800"/>
          </a:p>
          <a:p>
            <a:pPr eaLnBrk="1" hangingPunct="1">
              <a:buFontTx/>
              <a:buNone/>
            </a:pPr>
            <a:r>
              <a:rPr lang="de-CH" altLang="de-DE" sz="1800"/>
              <a:t>Zürich mit über 1 Million Einwohnern wählt ebenso zwei Personen wie der Kanton Uri, der rund 35'000 Einwohner zählt.</a:t>
            </a:r>
          </a:p>
          <a:p>
            <a:pPr eaLnBrk="1" hangingPunct="1">
              <a:buFontTx/>
              <a:buNone/>
            </a:pPr>
            <a:endParaRPr lang="de-CH" altLang="de-DE" sz="1800"/>
          </a:p>
          <a:p>
            <a:pPr eaLnBrk="1" hangingPunct="1">
              <a:buFontTx/>
              <a:buNone/>
            </a:pPr>
            <a:endParaRPr lang="de-CH" altLang="de-DE" sz="1800"/>
          </a:p>
        </p:txBody>
      </p:sp>
      <p:sp>
        <p:nvSpPr>
          <p:cNvPr id="9223" name="Rectangle 8"/>
          <p:cNvSpPr>
            <a:spLocks noChangeArrowheads="1"/>
          </p:cNvSpPr>
          <p:nvPr/>
        </p:nvSpPr>
        <p:spPr bwMode="auto">
          <a:xfrm>
            <a:off x="4572000" y="4499024"/>
            <a:ext cx="2159566" cy="52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dirty="0">
                <a:solidFill>
                  <a:srgbClr val="5F5F5F"/>
                </a:solidFill>
              </a:rPr>
              <a:t>Ständeratssaal während einer Session</a:t>
            </a:r>
          </a:p>
          <a:p>
            <a:pPr>
              <a:spcBef>
                <a:spcPct val="20000"/>
              </a:spcBef>
              <a:buNone/>
            </a:pPr>
            <a:r>
              <a:rPr lang="en-US" altLang="de-DE" sz="800" i="1" dirty="0">
                <a:solidFill>
                  <a:srgbClr val="5F5F5F"/>
                </a:solidFill>
              </a:rPr>
              <a:t>© </a:t>
            </a:r>
            <a:r>
              <a:rPr lang="de-CH" altLang="de-DE" sz="700" i="1" dirty="0">
                <a:solidFill>
                  <a:srgbClr val="5F5F5F"/>
                </a:solidFill>
              </a:rPr>
              <a:t> </a:t>
            </a:r>
            <a:r>
              <a:rPr lang="de-CH" sz="800" i="1" dirty="0">
                <a:solidFill>
                  <a:srgbClr val="5F5F5F"/>
                </a:solidFill>
              </a:rPr>
              <a:t>Parlamentsdienste 3003 Bern</a:t>
            </a:r>
            <a:endParaRPr lang="de-CH" altLang="de-DE" sz="800" i="1" dirty="0">
              <a:solidFill>
                <a:srgbClr val="5F5F5F"/>
              </a:solidFill>
            </a:endParaRPr>
          </a:p>
          <a:p>
            <a:pPr>
              <a:spcBef>
                <a:spcPct val="20000"/>
              </a:spcBef>
              <a:buFontTx/>
              <a:buNone/>
            </a:pPr>
            <a:endParaRPr lang="en-US" altLang="de-DE" sz="800" i="1" dirty="0">
              <a:solidFill>
                <a:srgbClr val="5F5F5F"/>
              </a:solidFill>
            </a:endParaRPr>
          </a:p>
        </p:txBody>
      </p:sp>
      <p:sp>
        <p:nvSpPr>
          <p:cNvPr id="9220" name="Titel 4"/>
          <p:cNvSpPr>
            <a:spLocks/>
          </p:cNvSpPr>
          <p:nvPr/>
        </p:nvSpPr>
        <p:spPr bwMode="auto">
          <a:xfrm>
            <a:off x="46038" y="203200"/>
            <a:ext cx="5965825" cy="71913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2000" b="1">
                <a:solidFill>
                  <a:schemeClr val="bg1"/>
                </a:solidFill>
              </a:rPr>
              <a:t>Der Ständerat</a:t>
            </a:r>
            <a:endParaRPr lang="de-DE" altLang="de-DE" sz="2000" b="1">
              <a:solidFill>
                <a:schemeClr val="bg1"/>
              </a:solidFill>
            </a:endParaRPr>
          </a:p>
        </p:txBody>
      </p:sp>
      <p:sp>
        <p:nvSpPr>
          <p:cNvPr id="922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09D6EB64-BC86-4758-92C6-7A7ED9A7D9D9}" type="slidenum">
              <a:rPr lang="de-CH" altLang="de-DE" sz="700" smtClean="0">
                <a:solidFill>
                  <a:schemeClr val="bg1"/>
                </a:solidFill>
              </a:rPr>
              <a:pPr eaLnBrk="1" hangingPunct="1">
                <a:buFontTx/>
                <a:buNone/>
              </a:pPr>
              <a:t>8</a:t>
            </a:fld>
            <a:endParaRPr lang="de-CH" altLang="de-DE" sz="700">
              <a:solidFill>
                <a:schemeClr val="bg1"/>
              </a:solidFill>
            </a:endParaRPr>
          </a:p>
        </p:txBody>
      </p:sp>
      <p:pic>
        <p:nvPicPr>
          <p:cNvPr id="8" name="Grafik 7" descr="Ein Bild, das drinnen, ausgestaltet, Halle enthält.&#10;&#10;Automatisch generierte Beschreibung">
            <a:extLst>
              <a:ext uri="{FF2B5EF4-FFF2-40B4-BE49-F238E27FC236}">
                <a16:creationId xmlns:a16="http://schemas.microsoft.com/office/drawing/2014/main" id="{D27FC431-637F-D64C-9BB5-F339FB537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991" y="1482725"/>
            <a:ext cx="4455028" cy="2954387"/>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0325" y="323850"/>
            <a:ext cx="89646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2800"/>
              <a:t> </a:t>
            </a:r>
            <a:endParaRPr lang="de-DE" altLang="de-DE" sz="2800"/>
          </a:p>
        </p:txBody>
      </p:sp>
      <p:sp>
        <p:nvSpPr>
          <p:cNvPr id="10243" name="Text Box 146"/>
          <p:cNvSpPr txBox="1">
            <a:spLocks noChangeArrowheads="1"/>
          </p:cNvSpPr>
          <p:nvPr/>
        </p:nvSpPr>
        <p:spPr bwMode="auto">
          <a:xfrm>
            <a:off x="455613" y="1482725"/>
            <a:ext cx="476408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spcBef>
                <a:spcPct val="20000"/>
              </a:spcBef>
              <a:buFontTx/>
              <a:buNone/>
            </a:pPr>
            <a:r>
              <a:rPr lang="de-CH" altLang="de-DE" sz="1800" dirty="0"/>
              <a:t>Der Nationalrat vertritt das Schweizer Volk mit 200 Mitgliedern. </a:t>
            </a:r>
          </a:p>
          <a:p>
            <a:pPr eaLnBrk="1" hangingPunct="1">
              <a:spcBef>
                <a:spcPct val="20000"/>
              </a:spcBef>
              <a:buFontTx/>
              <a:buNone/>
            </a:pPr>
            <a:endParaRPr lang="de-CH" altLang="de-DE" sz="1800" dirty="0"/>
          </a:p>
          <a:p>
            <a:pPr eaLnBrk="1" hangingPunct="1">
              <a:spcBef>
                <a:spcPct val="20000"/>
              </a:spcBef>
              <a:buFontTx/>
              <a:buNone/>
            </a:pPr>
            <a:r>
              <a:rPr lang="de-CH" altLang="de-DE" sz="1800" dirty="0"/>
              <a:t>Die Sitzverteilung im Nationalrat richtet sich nach der Einwohnerzahl in der Schweiz. Bei rund 8,4 Millionen Einwohnern entfällt auf je 42’000 Personen ein Sitz (Wohnbevölkerung geteilt durch 200). Jeder Kanton bildet einen Wahlkreis, der selbst dann mindestens ein Mandat erhält, wenn seine Bevölkerungszahl unter 42’000 liegt. </a:t>
            </a:r>
            <a:endParaRPr lang="de-CH" altLang="de-DE" sz="2400" dirty="0"/>
          </a:p>
        </p:txBody>
      </p:sp>
      <p:sp>
        <p:nvSpPr>
          <p:cNvPr id="10245" name="Titel 4"/>
          <p:cNvSpPr>
            <a:spLocks/>
          </p:cNvSpPr>
          <p:nvPr/>
        </p:nvSpPr>
        <p:spPr bwMode="auto">
          <a:xfrm>
            <a:off x="46038" y="203200"/>
            <a:ext cx="5965825" cy="719138"/>
          </a:xfrm>
          <a:prstGeom prst="rect">
            <a:avLst/>
          </a:prstGeom>
          <a:solidFill>
            <a:srgbClr val="9999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marL="342900" indent="-342900"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2000" b="1">
                <a:solidFill>
                  <a:schemeClr val="bg1"/>
                </a:solidFill>
              </a:rPr>
              <a:t>Der Nationalrat</a:t>
            </a:r>
            <a:endParaRPr lang="de-DE" altLang="de-DE" sz="2000" b="1">
              <a:solidFill>
                <a:schemeClr val="bg1"/>
              </a:solidFill>
            </a:endParaRPr>
          </a:p>
        </p:txBody>
      </p:sp>
      <p:sp>
        <p:nvSpPr>
          <p:cNvPr id="1024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eaLnBrk="1" hangingPunct="1">
              <a:buFontTx/>
              <a:buNone/>
            </a:pPr>
            <a:fld id="{3E13D084-B00A-40E3-A22C-B0DCB41A274C}" type="slidenum">
              <a:rPr lang="de-CH" altLang="de-DE" sz="700" smtClean="0">
                <a:solidFill>
                  <a:schemeClr val="bg1"/>
                </a:solidFill>
              </a:rPr>
              <a:pPr eaLnBrk="1" hangingPunct="1">
                <a:buFontTx/>
                <a:buNone/>
              </a:pPr>
              <a:t>9</a:t>
            </a:fld>
            <a:endParaRPr lang="de-CH" altLang="de-DE" sz="700">
              <a:solidFill>
                <a:schemeClr val="bg1"/>
              </a:solidFill>
            </a:endParaRPr>
          </a:p>
        </p:txBody>
      </p:sp>
      <p:pic>
        <p:nvPicPr>
          <p:cNvPr id="9" name="Grafik 8" descr="Ein Bild, das drinnen enthält.&#10;&#10;Automatisch generierte Beschreibung">
            <a:extLst>
              <a:ext uri="{FF2B5EF4-FFF2-40B4-BE49-F238E27FC236}">
                <a16:creationId xmlns:a16="http://schemas.microsoft.com/office/drawing/2014/main" id="{C85207BC-0903-E14C-A15D-743F1937A22E}"/>
              </a:ext>
            </a:extLst>
          </p:cNvPr>
          <p:cNvPicPr>
            <a:picLocks noChangeAspect="1"/>
          </p:cNvPicPr>
          <p:nvPr/>
        </p:nvPicPr>
        <p:blipFill rotWithShape="1">
          <a:blip r:embed="rId3">
            <a:extLst>
              <a:ext uri="{28A0092B-C50C-407E-A947-70E740481C1C}">
                <a14:useLocalDpi xmlns:a14="http://schemas.microsoft.com/office/drawing/2010/main" val="0"/>
              </a:ext>
            </a:extLst>
          </a:blip>
          <a:srcRect l="38333" r="18307"/>
          <a:stretch/>
        </p:blipFill>
        <p:spPr>
          <a:xfrm>
            <a:off x="5729289" y="1335272"/>
            <a:ext cx="2999620" cy="4587690"/>
          </a:xfrm>
          <a:prstGeom prst="rect">
            <a:avLst/>
          </a:prstGeom>
        </p:spPr>
      </p:pic>
      <p:sp>
        <p:nvSpPr>
          <p:cNvPr id="12" name="Rectangle 7">
            <a:extLst>
              <a:ext uri="{FF2B5EF4-FFF2-40B4-BE49-F238E27FC236}">
                <a16:creationId xmlns:a16="http://schemas.microsoft.com/office/drawing/2014/main" id="{752FFE63-C963-0643-AD68-2C41947CE07D}"/>
              </a:ext>
            </a:extLst>
          </p:cNvPr>
          <p:cNvSpPr>
            <a:spLocks noChangeArrowheads="1"/>
          </p:cNvSpPr>
          <p:nvPr/>
        </p:nvSpPr>
        <p:spPr bwMode="auto">
          <a:xfrm>
            <a:off x="5715000" y="5957701"/>
            <a:ext cx="1649811"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buChar char="•"/>
              <a:defRPr sz="3200">
                <a:solidFill>
                  <a:schemeClr val="tx1"/>
                </a:solidFill>
                <a:latin typeface="Arial" charset="0"/>
                <a:cs typeface="Arial" charset="0"/>
              </a:defRPr>
            </a:lvl1pPr>
            <a:lvl2pPr marL="742950" indent="-285750" eaLnBrk="0" hangingPunct="0">
              <a:spcBef>
                <a:spcPct val="20000"/>
              </a:spcBef>
              <a:buChar char="–"/>
              <a:defRPr sz="1600">
                <a:solidFill>
                  <a:schemeClr val="tx1"/>
                </a:solidFill>
                <a:latin typeface="Calibri" pitchFamily="34" charset="0"/>
                <a:cs typeface="Arial" charset="0"/>
              </a:defRPr>
            </a:lvl2pPr>
            <a:lvl3pPr marL="1143000" indent="-228600" eaLnBrk="0" hangingPunct="0">
              <a:spcBef>
                <a:spcPct val="20000"/>
              </a:spcBef>
              <a:buChar char="•"/>
              <a:defRPr sz="1600">
                <a:solidFill>
                  <a:schemeClr val="tx1"/>
                </a:solidFill>
                <a:latin typeface="Calibri" pitchFamily="34" charset="0"/>
                <a:cs typeface="Arial" charset="0"/>
              </a:defRPr>
            </a:lvl3pPr>
            <a:lvl4pPr marL="1600200" indent="-228600" eaLnBrk="0" hangingPunct="0">
              <a:spcBef>
                <a:spcPct val="20000"/>
              </a:spcBef>
              <a:buChar char="–"/>
              <a:defRPr sz="1600">
                <a:solidFill>
                  <a:schemeClr val="tx1"/>
                </a:solidFill>
                <a:latin typeface="Calibri" pitchFamily="34" charset="0"/>
                <a:cs typeface="Arial" charset="0"/>
              </a:defRPr>
            </a:lvl4pPr>
            <a:lvl5pPr marL="2057400" indent="-228600" eaLnBrk="0" hangingPunct="0">
              <a:spcBef>
                <a:spcPct val="20000"/>
              </a:spcBef>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Char char="»"/>
              <a:defRPr sz="1600">
                <a:solidFill>
                  <a:schemeClr val="tx1"/>
                </a:solidFill>
                <a:latin typeface="Calibri" pitchFamily="34" charset="0"/>
                <a:cs typeface="Arial" charset="0"/>
              </a:defRPr>
            </a:lvl9pPr>
          </a:lstStyle>
          <a:p>
            <a:pPr>
              <a:spcBef>
                <a:spcPct val="20000"/>
              </a:spcBef>
              <a:buFontTx/>
              <a:buNone/>
            </a:pPr>
            <a:r>
              <a:rPr lang="de-CH" altLang="de-DE" sz="900" i="1" dirty="0">
                <a:solidFill>
                  <a:srgbClr val="5F5F5F"/>
                </a:solidFill>
              </a:rPr>
              <a:t>Nationalratssaal</a:t>
            </a:r>
          </a:p>
          <a:p>
            <a:pPr>
              <a:spcBef>
                <a:spcPct val="20000"/>
              </a:spcBef>
              <a:buFontTx/>
              <a:buNone/>
            </a:pPr>
            <a:r>
              <a:rPr lang="en-US" altLang="de-DE" sz="800" i="1" dirty="0">
                <a:solidFill>
                  <a:srgbClr val="5F5F5F"/>
                </a:solidFill>
              </a:rPr>
              <a:t>© </a:t>
            </a:r>
            <a:r>
              <a:rPr lang="de-CH" sz="800" i="1" dirty="0">
                <a:solidFill>
                  <a:srgbClr val="5F5F5F"/>
                </a:solidFill>
              </a:rPr>
              <a:t>Parlamentsdienste 3003 Bern</a:t>
            </a:r>
            <a:endParaRPr lang="en-US" altLang="de-DE" sz="800" i="1" dirty="0">
              <a:solidFill>
                <a:srgbClr val="5F5F5F"/>
              </a:solidFill>
            </a:endParaRPr>
          </a:p>
        </p:txBody>
      </p:sp>
    </p:spTree>
  </p:cSld>
  <p:clrMapOvr>
    <a:masterClrMapping/>
  </p:clrMapOvr>
  <p:transition/>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de-CH" sz="900" b="0" i="0" u="none" strike="noStrike" cap="none" normalizeH="0" baseline="0" smtClean="0">
            <a:ln>
              <a:noFill/>
            </a:ln>
            <a:solidFill>
              <a:srgbClr val="000099"/>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A0FDC1EF176014E845E9F54CA3642F8" ma:contentTypeVersion="0" ma:contentTypeDescription="Ein neues Dokument erstellen." ma:contentTypeScope="" ma:versionID="145d731639aeae1d5c3e25ebc554bc97">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722997-8CBE-44E0-8525-8206F160332A}">
  <ds:schemaRefs>
    <ds:schemaRef ds:uri="http://schemas.microsoft.com/sharepoint/v3/contenttype/forms"/>
  </ds:schemaRefs>
</ds:datastoreItem>
</file>

<file path=customXml/itemProps2.xml><?xml version="1.0" encoding="utf-8"?>
<ds:datastoreItem xmlns:ds="http://schemas.openxmlformats.org/officeDocument/2006/customXml" ds:itemID="{CB6187F7-BE87-4DBA-A6AC-0ABB68023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0CB9F5C-D86A-4F46-B4A9-4172202F1364}">
  <ds:schemaRefs>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1545</Words>
  <Application>Microsoft Macintosh PowerPoint</Application>
  <PresentationFormat>Bildschirmpräsentation (4:3)</PresentationFormat>
  <Paragraphs>133</Paragraphs>
  <Slides>14</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 Unicode MS</vt:lpstr>
      <vt:lpstr>Arial</vt:lpstr>
      <vt:lpstr>Calibri</vt:lpstr>
      <vt:lpstr>Benutzerdefiniertes Design</vt:lpstr>
      <vt:lpstr>Das politische System der Schweiz</vt:lpstr>
      <vt:lpstr>Einführung</vt:lpstr>
      <vt:lpstr>Die Schweiz und Deutschland– ein Vergleich</vt:lpstr>
      <vt:lpstr>Die Schweiz und Deutschland – ein Vergleich</vt:lpstr>
      <vt:lpstr>Die Regierung</vt:lpstr>
      <vt:lpstr>Die Regierung</vt:lpstr>
      <vt:lpstr>Parlament: Die Bundesversammlung</vt:lpstr>
      <vt:lpstr>PowerPoint-Präsentation</vt:lpstr>
      <vt:lpstr>PowerPoint-Präsentation</vt:lpstr>
      <vt:lpstr>Verfassungsinitiative und Gesetzesreferendum</vt:lpstr>
      <vt:lpstr>Instrumente der direkten Demokratie</vt:lpstr>
      <vt:lpstr>Entstehung einer Initiative</vt:lpstr>
      <vt:lpstr>Entstehung eines Referendums</vt:lpstr>
      <vt:lpstr>Beispiele Direkte Demokratie</vt:lpstr>
    </vt:vector>
  </TitlesOfParts>
  <Company>kik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ben</dc:creator>
  <cp:lastModifiedBy>Meinrad Vieli</cp:lastModifiedBy>
  <cp:revision>76</cp:revision>
  <dcterms:created xsi:type="dcterms:W3CDTF">2007-06-08T08:15:33Z</dcterms:created>
  <dcterms:modified xsi:type="dcterms:W3CDTF">2022-04-19T14:14:49Z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0x010100FA0FDC1EF176014E845E9F54CA3642F8</vt:lpwstr>
  </property>
</Properties>
</file>